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95"/>
  </p:notesMasterIdLst>
  <p:handoutMasterIdLst>
    <p:handoutMasterId r:id="rId96"/>
  </p:handoutMasterIdLst>
  <p:sldIdLst>
    <p:sldId id="257" r:id="rId2"/>
    <p:sldId id="306" r:id="rId3"/>
    <p:sldId id="305" r:id="rId4"/>
    <p:sldId id="311" r:id="rId5"/>
    <p:sldId id="310" r:id="rId6"/>
    <p:sldId id="309" r:id="rId7"/>
    <p:sldId id="308" r:id="rId8"/>
    <p:sldId id="307" r:id="rId9"/>
    <p:sldId id="312" r:id="rId10"/>
    <p:sldId id="313" r:id="rId11"/>
    <p:sldId id="314" r:id="rId12"/>
    <p:sldId id="315" r:id="rId13"/>
    <p:sldId id="357" r:id="rId14"/>
    <p:sldId id="316" r:id="rId15"/>
    <p:sldId id="356" r:id="rId16"/>
    <p:sldId id="317" r:id="rId17"/>
    <p:sldId id="318" r:id="rId18"/>
    <p:sldId id="319" r:id="rId19"/>
    <p:sldId id="320" r:id="rId20"/>
    <p:sldId id="321" r:id="rId21"/>
    <p:sldId id="322" r:id="rId22"/>
    <p:sldId id="323" r:id="rId23"/>
    <p:sldId id="324" r:id="rId24"/>
    <p:sldId id="325" r:id="rId25"/>
    <p:sldId id="326" r:id="rId26"/>
    <p:sldId id="359" r:id="rId27"/>
    <p:sldId id="360" r:id="rId28"/>
    <p:sldId id="361" r:id="rId29"/>
    <p:sldId id="362" r:id="rId30"/>
    <p:sldId id="364" r:id="rId31"/>
    <p:sldId id="365" r:id="rId32"/>
    <p:sldId id="366" r:id="rId33"/>
    <p:sldId id="367" r:id="rId34"/>
    <p:sldId id="368" r:id="rId35"/>
    <p:sldId id="370" r:id="rId36"/>
    <p:sldId id="372" r:id="rId37"/>
    <p:sldId id="373" r:id="rId38"/>
    <p:sldId id="374" r:id="rId39"/>
    <p:sldId id="375" r:id="rId40"/>
    <p:sldId id="376" r:id="rId41"/>
    <p:sldId id="377" r:id="rId42"/>
    <p:sldId id="378" r:id="rId43"/>
    <p:sldId id="415" r:id="rId44"/>
    <p:sldId id="416" r:id="rId45"/>
    <p:sldId id="423" r:id="rId46"/>
    <p:sldId id="417" r:id="rId47"/>
    <p:sldId id="424" r:id="rId48"/>
    <p:sldId id="418" r:id="rId49"/>
    <p:sldId id="422" r:id="rId50"/>
    <p:sldId id="419" r:id="rId51"/>
    <p:sldId id="379" r:id="rId52"/>
    <p:sldId id="380" r:id="rId53"/>
    <p:sldId id="381" r:id="rId54"/>
    <p:sldId id="382" r:id="rId55"/>
    <p:sldId id="383" r:id="rId56"/>
    <p:sldId id="384" r:id="rId57"/>
    <p:sldId id="385" r:id="rId58"/>
    <p:sldId id="386" r:id="rId59"/>
    <p:sldId id="387" r:id="rId60"/>
    <p:sldId id="426" r:id="rId61"/>
    <p:sldId id="427" r:id="rId62"/>
    <p:sldId id="428" r:id="rId63"/>
    <p:sldId id="429" r:id="rId64"/>
    <p:sldId id="430" r:id="rId65"/>
    <p:sldId id="425" r:id="rId66"/>
    <p:sldId id="388" r:id="rId67"/>
    <p:sldId id="389" r:id="rId68"/>
    <p:sldId id="390" r:id="rId69"/>
    <p:sldId id="391" r:id="rId70"/>
    <p:sldId id="392" r:id="rId71"/>
    <p:sldId id="399" r:id="rId72"/>
    <p:sldId id="400" r:id="rId73"/>
    <p:sldId id="401" r:id="rId74"/>
    <p:sldId id="402" r:id="rId75"/>
    <p:sldId id="403" r:id="rId76"/>
    <p:sldId id="404" r:id="rId77"/>
    <p:sldId id="406" r:id="rId78"/>
    <p:sldId id="431" r:id="rId79"/>
    <p:sldId id="408" r:id="rId80"/>
    <p:sldId id="409" r:id="rId81"/>
    <p:sldId id="412" r:id="rId82"/>
    <p:sldId id="411" r:id="rId83"/>
    <p:sldId id="414" r:id="rId84"/>
    <p:sldId id="413" r:id="rId85"/>
    <p:sldId id="437" r:id="rId86"/>
    <p:sldId id="438" r:id="rId87"/>
    <p:sldId id="439" r:id="rId88"/>
    <p:sldId id="433" r:id="rId89"/>
    <p:sldId id="432" r:id="rId90"/>
    <p:sldId id="435" r:id="rId91"/>
    <p:sldId id="434" r:id="rId92"/>
    <p:sldId id="436" r:id="rId93"/>
    <p:sldId id="394"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5EAED"/>
    <a:srgbClr val="FF50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07" autoAdjust="0"/>
    <p:restoredTop sz="95970" autoAdjust="0"/>
  </p:normalViewPr>
  <p:slideViewPr>
    <p:cSldViewPr>
      <p:cViewPr varScale="1">
        <p:scale>
          <a:sx n="83" d="100"/>
          <a:sy n="83" d="100"/>
        </p:scale>
        <p:origin x="-1440"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A854D8-3DEF-425C-AC9E-6A1148E76E7F}" type="datetimeFigureOut">
              <a:rPr lang="en-IN" smtClean="0"/>
              <a:pPr/>
              <a:t>02-03-2023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5C04D5-1E28-4A89-A635-0BF3AD2F263B}" type="slidenum">
              <a:rPr lang="en-IN" smtClean="0"/>
              <a:pPr/>
              <a:t>‹#›</a:t>
            </a:fld>
            <a:endParaRPr lang="en-IN"/>
          </a:p>
        </p:txBody>
      </p:sp>
    </p:spTree>
    <p:extLst>
      <p:ext uri="{BB962C8B-B14F-4D97-AF65-F5344CB8AC3E}">
        <p14:creationId xmlns:p14="http://schemas.microsoft.com/office/powerpoint/2010/main" xmlns="" val="304537136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E659CB-641C-4451-827B-16C13A191CA8}" type="datetimeFigureOut">
              <a:rPr lang="en-US" smtClean="0"/>
              <a:pPr/>
              <a:t>3/2/2023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1B3278-5A15-4CA0-ADB8-270756502065}" type="slidenum">
              <a:rPr lang="en-US" smtClean="0"/>
              <a:pPr/>
              <a:t>‹#›</a:t>
            </a:fld>
            <a:endParaRPr lang="en-US"/>
          </a:p>
        </p:txBody>
      </p:sp>
    </p:spTree>
    <p:extLst>
      <p:ext uri="{BB962C8B-B14F-4D97-AF65-F5344CB8AC3E}">
        <p14:creationId xmlns:p14="http://schemas.microsoft.com/office/powerpoint/2010/main" xmlns="" val="2870386381"/>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6AABAA57-1598-4B35-A0EE-33AAB5E07124}" type="datetime1">
              <a:rPr lang="en-US" smtClean="0"/>
              <a:pPr/>
              <a:t>3/2/2023</a:t>
            </a:fld>
            <a:endParaRPr lang="en-US"/>
          </a:p>
        </p:txBody>
      </p:sp>
    </p:spTree>
    <p:extLst>
      <p:ext uri="{BB962C8B-B14F-4D97-AF65-F5344CB8AC3E}">
        <p14:creationId xmlns:p14="http://schemas.microsoft.com/office/powerpoint/2010/main" xmlns="" val="256628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19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a:t>
            </a:fld>
            <a:endParaRPr lang="en-US"/>
          </a:p>
        </p:txBody>
      </p:sp>
      <p:sp>
        <p:nvSpPr>
          <p:cNvPr id="5" name="Date Placeholder 4"/>
          <p:cNvSpPr>
            <a:spLocks noGrp="1"/>
          </p:cNvSpPr>
          <p:nvPr>
            <p:ph type="dt" idx="11"/>
          </p:nvPr>
        </p:nvSpPr>
        <p:spPr/>
        <p:txBody>
          <a:bodyPr/>
          <a:lstStyle/>
          <a:p>
            <a:fld id="{C7003A9F-C43D-4C38-8FF6-3DA3E5F23D09}"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29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39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40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41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42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43</a:t>
            </a:fld>
            <a:endParaRPr lang="en-US"/>
          </a:p>
        </p:txBody>
      </p:sp>
      <p:sp>
        <p:nvSpPr>
          <p:cNvPr id="5" name="Date Placeholder 4"/>
          <p:cNvSpPr>
            <a:spLocks noGrp="1"/>
          </p:cNvSpPr>
          <p:nvPr>
            <p:ph type="dt" idx="11"/>
          </p:nvPr>
        </p:nvSpPr>
        <p:spPr/>
        <p:txBody>
          <a:bodyPr/>
          <a:lstStyle/>
          <a:p>
            <a:fld id="{C50FE9FF-89AD-42D3-A790-521CFE68836B}"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Platshållare för bildobjekt 1"/>
          <p:cNvSpPr>
            <a:spLocks noGrp="1" noRot="1" noChangeAspect="1" noTextEdit="1"/>
          </p:cNvSpPr>
          <p:nvPr>
            <p:ph type="sldImg"/>
          </p:nvPr>
        </p:nvSpPr>
        <p:spPr>
          <a:ln/>
        </p:spPr>
      </p:sp>
      <p:sp>
        <p:nvSpPr>
          <p:cNvPr id="3" name="Platshållare för anteckningar 2"/>
          <p:cNvSpPr>
            <a:spLocks noGrp="1"/>
          </p:cNvSpPr>
          <p:nvPr>
            <p:ph type="body" idx="1"/>
          </p:nvPr>
        </p:nvSpPr>
        <p:spPr/>
        <p:txBody>
          <a:bodyPr/>
          <a:lstStyle/>
          <a:p>
            <a:pPr>
              <a:defRPr/>
            </a:pPr>
            <a:r>
              <a:rPr lang="en-GB" dirty="0"/>
              <a:t>V-model according to VDI 2206 guideline</a:t>
            </a:r>
          </a:p>
          <a:p>
            <a:pPr>
              <a:defRPr/>
            </a:pPr>
            <a:r>
              <a:rPr lang="en-GB" dirty="0"/>
              <a:t>Farhan A. Salem and Ahmad A. Mahfouz, Mechatronics Subsystems' Classification, Role, Selection Criteria and Synergistic Integration in Overall System Design, American Journal of Educational Science, 2 (3), 2016,16-28</a:t>
            </a:r>
          </a:p>
          <a:p>
            <a:pPr>
              <a:defRPr/>
            </a:pPr>
            <a:endParaRPr lang="sv-SE" dirty="0"/>
          </a:p>
          <a:p>
            <a:pPr>
              <a:defRPr/>
            </a:pPr>
            <a:r>
              <a:rPr lang="en-GB" dirty="0">
                <a:latin typeface="+mn-lt"/>
              </a:rPr>
              <a:t>A V-model can be interpreted as a reference model that is used to propose an iterative process in design for ensuring product characteristics. In the various stages of development, modelling and model analysis covers system design to discipline-specific (i.e. to study a specific physical phenomenon) and complete system integration.</a:t>
            </a:r>
            <a:endParaRPr lang="en-GB" dirty="0"/>
          </a:p>
          <a:p>
            <a:pPr>
              <a:defRPr/>
            </a:pPr>
            <a:endParaRPr lang="en-GB" dirty="0"/>
          </a:p>
        </p:txBody>
      </p:sp>
      <p:sp>
        <p:nvSpPr>
          <p:cNvPr id="36868" name="Platshållare för bildnumm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EE183BE-68CA-42DA-B5A2-9DF0F0FF8D75}" type="slidenum">
              <a:rPr lang="en-GB" smtClean="0"/>
              <a:pPr eaLnBrk="1" hangingPunct="1"/>
              <a:t>44</a:t>
            </a:fld>
            <a:endParaRPr lang="en-GB"/>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Platshållare för bildobjekt 1"/>
          <p:cNvSpPr>
            <a:spLocks noGrp="1" noRot="1" noChangeAspect="1" noTextEdit="1"/>
          </p:cNvSpPr>
          <p:nvPr>
            <p:ph type="sldImg"/>
          </p:nvPr>
        </p:nvSpPr>
        <p:spPr>
          <a:ln/>
        </p:spPr>
      </p:sp>
      <p:sp>
        <p:nvSpPr>
          <p:cNvPr id="3" name="Platshållare för anteckningar 2"/>
          <p:cNvSpPr>
            <a:spLocks noGrp="1"/>
          </p:cNvSpPr>
          <p:nvPr>
            <p:ph type="body" idx="1"/>
          </p:nvPr>
        </p:nvSpPr>
        <p:spPr/>
        <p:txBody>
          <a:bodyPr/>
          <a:lstStyle/>
          <a:p>
            <a:pPr>
              <a:defRPr/>
            </a:pPr>
            <a:r>
              <a:rPr lang="en-GB" dirty="0"/>
              <a:t>V-model according to VDI 2206 guideline</a:t>
            </a:r>
          </a:p>
          <a:p>
            <a:pPr>
              <a:defRPr/>
            </a:pPr>
            <a:r>
              <a:rPr lang="en-GB" dirty="0"/>
              <a:t>Farhan A. Salem and Ahmad A. Mahfouz, Mechatronics Subsystems' Classification, Role, Selection Criteria and Synergistic Integration in Overall System Design, American Journal of Educational Science, 2 (3), 2016,16-28</a:t>
            </a:r>
          </a:p>
          <a:p>
            <a:pPr>
              <a:defRPr/>
            </a:pPr>
            <a:endParaRPr lang="sv-SE" dirty="0"/>
          </a:p>
          <a:p>
            <a:pPr>
              <a:defRPr/>
            </a:pPr>
            <a:r>
              <a:rPr lang="en-GB" dirty="0">
                <a:latin typeface="+mn-lt"/>
              </a:rPr>
              <a:t>A V-model can be interpreted as a reference model that is used to propose an iterative process in design for ensuring product characteristics. In the various stages of development, modelling and model analysis covers system design to discipline-specific (i.e. to study a specific physical phenomenon) and complete system integration.</a:t>
            </a:r>
            <a:endParaRPr lang="en-GB" dirty="0"/>
          </a:p>
          <a:p>
            <a:pPr>
              <a:defRPr/>
            </a:pPr>
            <a:endParaRPr lang="en-GB" dirty="0"/>
          </a:p>
        </p:txBody>
      </p:sp>
      <p:sp>
        <p:nvSpPr>
          <p:cNvPr id="37892" name="Platshållare för bildnumm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EBC93EC-9822-426B-88ED-387C726D5C1C}" type="slidenum">
              <a:rPr lang="en-GB" smtClean="0"/>
              <a:pPr eaLnBrk="1" hangingPunct="1"/>
              <a:t>46</a:t>
            </a:fld>
            <a:endParaRPr 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Platshållare för bildobjekt 1"/>
          <p:cNvSpPr>
            <a:spLocks noGrp="1" noRot="1" noChangeAspect="1" noTextEdit="1"/>
          </p:cNvSpPr>
          <p:nvPr>
            <p:ph type="sldImg"/>
          </p:nvPr>
        </p:nvSpPr>
        <p:spPr>
          <a:ln/>
        </p:spPr>
      </p:sp>
      <p:sp>
        <p:nvSpPr>
          <p:cNvPr id="3" name="Platshållare för anteckningar 2"/>
          <p:cNvSpPr>
            <a:spLocks noGrp="1"/>
          </p:cNvSpPr>
          <p:nvPr>
            <p:ph type="body" idx="1"/>
          </p:nvPr>
        </p:nvSpPr>
        <p:spPr/>
        <p:txBody>
          <a:bodyPr/>
          <a:lstStyle/>
          <a:p>
            <a:pPr>
              <a:defRPr/>
            </a:pPr>
            <a:r>
              <a:rPr lang="en-GB" dirty="0"/>
              <a:t>V-model according to VDI 2206 guideline</a:t>
            </a:r>
          </a:p>
          <a:p>
            <a:pPr>
              <a:defRPr/>
            </a:pPr>
            <a:r>
              <a:rPr lang="en-GB" dirty="0"/>
              <a:t>Farhan A. Salem and Ahmad A. Mahfouz, Mechatronics Subsystems' Classification, Role, Selection Criteria and Synergistic Integration in Overall System Design, American Journal of Educational Science, 2 (3), 2016,16-28</a:t>
            </a:r>
          </a:p>
          <a:p>
            <a:pPr>
              <a:defRPr/>
            </a:pPr>
            <a:endParaRPr lang="sv-SE" dirty="0"/>
          </a:p>
          <a:p>
            <a:pPr>
              <a:defRPr/>
            </a:pPr>
            <a:r>
              <a:rPr lang="en-GB" dirty="0">
                <a:latin typeface="+mn-lt"/>
              </a:rPr>
              <a:t>A V-model can be interpreted as a reference model that is used to propose an iterative process in design for ensuring product characteristics. In the various stages of development, modelling and model analysis covers system design to discipline-specific (i.e. to study a specific physical phenomenon) and complete system integration.</a:t>
            </a:r>
            <a:endParaRPr lang="en-GB" dirty="0"/>
          </a:p>
          <a:p>
            <a:pPr>
              <a:defRPr/>
            </a:pPr>
            <a:endParaRPr lang="en-GB" dirty="0"/>
          </a:p>
        </p:txBody>
      </p:sp>
      <p:sp>
        <p:nvSpPr>
          <p:cNvPr id="38916" name="Platshållare för bildnumm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A5FD1CB2-61DB-45B8-9489-612B280F13AC}" type="slidenum">
              <a:rPr lang="en-GB" smtClean="0"/>
              <a:pPr eaLnBrk="1" hangingPunct="1"/>
              <a:t>48</a:t>
            </a:fld>
            <a:endParaRPr lang="en-GB"/>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Platshållare för bildobjekt 1"/>
          <p:cNvSpPr>
            <a:spLocks noGrp="1" noRot="1" noChangeAspect="1" noTextEdit="1"/>
          </p:cNvSpPr>
          <p:nvPr>
            <p:ph type="sldImg"/>
          </p:nvPr>
        </p:nvSpPr>
        <p:spPr>
          <a:ln/>
        </p:spPr>
      </p:sp>
      <p:sp>
        <p:nvSpPr>
          <p:cNvPr id="3" name="Platshållare för anteckningar 2"/>
          <p:cNvSpPr>
            <a:spLocks noGrp="1"/>
          </p:cNvSpPr>
          <p:nvPr>
            <p:ph type="body" idx="1"/>
          </p:nvPr>
        </p:nvSpPr>
        <p:spPr/>
        <p:txBody>
          <a:bodyPr/>
          <a:lstStyle/>
          <a:p>
            <a:pPr>
              <a:defRPr/>
            </a:pPr>
            <a:r>
              <a:rPr lang="en-GB" dirty="0"/>
              <a:t>V-model according to VDI 2206 guideline</a:t>
            </a:r>
          </a:p>
          <a:p>
            <a:pPr>
              <a:defRPr/>
            </a:pPr>
            <a:r>
              <a:rPr lang="en-GB" dirty="0"/>
              <a:t>Farhan A. Salem and Ahmad A. Mahfouz, Mechatronics Subsystems' Classification, Role, Selection Criteria and Synergistic Integration in Overall System Design, American Journal of Educational Science, 2 (3), 2016,16-28</a:t>
            </a:r>
          </a:p>
          <a:p>
            <a:pPr>
              <a:defRPr/>
            </a:pPr>
            <a:endParaRPr lang="sv-SE" dirty="0"/>
          </a:p>
          <a:p>
            <a:pPr>
              <a:defRPr/>
            </a:pPr>
            <a:r>
              <a:rPr lang="en-GB" dirty="0">
                <a:latin typeface="+mn-lt"/>
              </a:rPr>
              <a:t>A V-model can be interpreted as a reference model that is used to propose an iterative process in design for ensuring product characteristics. In the various stages of development, modelling and model analysis covers system design to discipline-specific (i.e. to study a specific physical phenomenon) and complete system integration.</a:t>
            </a:r>
            <a:endParaRPr lang="en-GB" dirty="0"/>
          </a:p>
          <a:p>
            <a:pPr>
              <a:defRPr/>
            </a:pPr>
            <a:endParaRPr lang="en-GB" dirty="0"/>
          </a:p>
        </p:txBody>
      </p:sp>
      <p:sp>
        <p:nvSpPr>
          <p:cNvPr id="39940" name="Platshållare för bildnumm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36830C3-C096-4359-B3CE-9FA355091869}" type="slidenum">
              <a:rPr lang="en-GB" smtClean="0"/>
              <a:pPr eaLnBrk="1" hangingPunct="1"/>
              <a:t>50</a:t>
            </a:fld>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59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69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79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84</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85</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86</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87</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88</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89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90</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91</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92</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9</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A1B3278-5A15-4CA0-ADB8-270756502065}" type="slidenum">
              <a:rPr lang="en-US" smtClean="0"/>
              <a:pPr/>
              <a:t>93</a:t>
            </a:fld>
            <a:endParaRPr lang="en-US"/>
          </a:p>
        </p:txBody>
      </p:sp>
      <p:sp>
        <p:nvSpPr>
          <p:cNvPr id="5" name="Date Placeholder 4"/>
          <p:cNvSpPr>
            <a:spLocks noGrp="1"/>
          </p:cNvSpPr>
          <p:nvPr>
            <p:ph type="dt" idx="11"/>
          </p:nvPr>
        </p:nvSpPr>
        <p:spPr/>
        <p:txBody>
          <a:bodyPr/>
          <a:lstStyle/>
          <a:p>
            <a:fld id="{6CF90213-585C-4FC9-ACEB-0DF7156796E1}" type="datetime1">
              <a:rPr lang="en-US" smtClean="0"/>
              <a:pPr/>
              <a:t>3/2/2023</a:t>
            </a:fld>
            <a:endParaRPr lang="en-US"/>
          </a:p>
        </p:txBody>
      </p:sp>
    </p:spTree>
    <p:extLst>
      <p:ext uri="{BB962C8B-B14F-4D97-AF65-F5344CB8AC3E}">
        <p14:creationId xmlns:p14="http://schemas.microsoft.com/office/powerpoint/2010/main" xmlns="" val="123829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3C328AC-9483-49D0-B464-19B23ACD714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9859CBE9-1935-4AC3-AD29-72E920B69A8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B47ADEA-53C4-41BE-9B03-6852034679EB}"/>
              </a:ext>
            </a:extLst>
          </p:cNvPr>
          <p:cNvSpPr>
            <a:spLocks noGrp="1"/>
          </p:cNvSpPr>
          <p:nvPr>
            <p:ph type="dt" sz="half" idx="10"/>
          </p:nvPr>
        </p:nvSpPr>
        <p:spPr/>
        <p:txBody>
          <a:bodyPr/>
          <a:lstStyle/>
          <a:p>
            <a:fld id="{6C649C77-C0F3-446C-BD1B-CBBE795EA314}" type="datetime1">
              <a:rPr lang="en-US" smtClean="0"/>
              <a:pPr/>
              <a:t>3/2/2023</a:t>
            </a:fld>
            <a:endParaRPr lang="en-US"/>
          </a:p>
        </p:txBody>
      </p:sp>
      <p:sp>
        <p:nvSpPr>
          <p:cNvPr id="5" name="Footer Placeholder 4">
            <a:extLst>
              <a:ext uri="{FF2B5EF4-FFF2-40B4-BE49-F238E27FC236}">
                <a16:creationId xmlns:a16="http://schemas.microsoft.com/office/drawing/2014/main" xmlns="" id="{F19B7412-24F0-484D-8A05-CED8427AF3BF}"/>
              </a:ext>
            </a:extLst>
          </p:cNvPr>
          <p:cNvSpPr>
            <a:spLocks noGrp="1"/>
          </p:cNvSpPr>
          <p:nvPr>
            <p:ph type="ftr" sz="quarter" idx="11"/>
          </p:nvPr>
        </p:nvSpPr>
        <p:spPr/>
        <p:txBody>
          <a:bodyPr/>
          <a:lstStyle/>
          <a:p>
            <a:r>
              <a:rPr lang="en-US"/>
              <a:t>Automotive Electronics  (17EECC305)          </a:t>
            </a:r>
          </a:p>
        </p:txBody>
      </p:sp>
      <p:sp>
        <p:nvSpPr>
          <p:cNvPr id="6" name="Slide Number Placeholder 5">
            <a:extLst>
              <a:ext uri="{FF2B5EF4-FFF2-40B4-BE49-F238E27FC236}">
                <a16:creationId xmlns:a16="http://schemas.microsoft.com/office/drawing/2014/main" xmlns="" id="{F3948AEC-13B2-4FEB-9EF4-D72819771C2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93900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063C2E-D41A-4E45-9BAE-56D21E3F4DB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CBFC3D6C-74C6-4CC8-8D92-C24E709F1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BB7D051-302C-49DE-82D2-3B7685B2D76E}"/>
              </a:ext>
            </a:extLst>
          </p:cNvPr>
          <p:cNvSpPr>
            <a:spLocks noGrp="1"/>
          </p:cNvSpPr>
          <p:nvPr>
            <p:ph type="dt" sz="half" idx="10"/>
          </p:nvPr>
        </p:nvSpPr>
        <p:spPr/>
        <p:txBody>
          <a:bodyPr/>
          <a:lstStyle/>
          <a:p>
            <a:fld id="{DB35068E-57A4-4A4D-BA42-4E0817B03019}" type="datetime1">
              <a:rPr lang="en-US" smtClean="0"/>
              <a:pPr/>
              <a:t>3/2/2023</a:t>
            </a:fld>
            <a:endParaRPr lang="en-US"/>
          </a:p>
        </p:txBody>
      </p:sp>
      <p:sp>
        <p:nvSpPr>
          <p:cNvPr id="5" name="Footer Placeholder 4">
            <a:extLst>
              <a:ext uri="{FF2B5EF4-FFF2-40B4-BE49-F238E27FC236}">
                <a16:creationId xmlns:a16="http://schemas.microsoft.com/office/drawing/2014/main" xmlns="" id="{8AC41BEC-C480-4B60-9750-FD0FB1242943}"/>
              </a:ext>
            </a:extLst>
          </p:cNvPr>
          <p:cNvSpPr>
            <a:spLocks noGrp="1"/>
          </p:cNvSpPr>
          <p:nvPr>
            <p:ph type="ftr" sz="quarter" idx="11"/>
          </p:nvPr>
        </p:nvSpPr>
        <p:spPr/>
        <p:txBody>
          <a:bodyPr/>
          <a:lstStyle/>
          <a:p>
            <a:r>
              <a:rPr lang="en-US"/>
              <a:t>Automotive Electronics  (17EECC305)          </a:t>
            </a:r>
          </a:p>
        </p:txBody>
      </p:sp>
      <p:sp>
        <p:nvSpPr>
          <p:cNvPr id="6" name="Slide Number Placeholder 5">
            <a:extLst>
              <a:ext uri="{FF2B5EF4-FFF2-40B4-BE49-F238E27FC236}">
                <a16:creationId xmlns:a16="http://schemas.microsoft.com/office/drawing/2014/main" xmlns="" id="{BA1AA9FE-F925-487D-982C-24B1C91EE7A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01926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F25A097-6272-446B-8949-4F87D44BD0F9}"/>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A1A2410-11A9-4269-96BF-7600A58B9D8B}"/>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5729AA4-BED4-49D0-B1C4-434C4297BB2C}"/>
              </a:ext>
            </a:extLst>
          </p:cNvPr>
          <p:cNvSpPr>
            <a:spLocks noGrp="1"/>
          </p:cNvSpPr>
          <p:nvPr>
            <p:ph type="dt" sz="half" idx="10"/>
          </p:nvPr>
        </p:nvSpPr>
        <p:spPr/>
        <p:txBody>
          <a:bodyPr/>
          <a:lstStyle/>
          <a:p>
            <a:fld id="{BD040CA9-8D6F-4F50-B7D9-7395AFC556C1}" type="datetime1">
              <a:rPr lang="en-US" smtClean="0"/>
              <a:pPr/>
              <a:t>3/2/2023</a:t>
            </a:fld>
            <a:endParaRPr lang="en-US"/>
          </a:p>
        </p:txBody>
      </p:sp>
      <p:sp>
        <p:nvSpPr>
          <p:cNvPr id="5" name="Footer Placeholder 4">
            <a:extLst>
              <a:ext uri="{FF2B5EF4-FFF2-40B4-BE49-F238E27FC236}">
                <a16:creationId xmlns:a16="http://schemas.microsoft.com/office/drawing/2014/main" xmlns="" id="{FE65A728-4289-40D3-8108-AFF41DB75F5D}"/>
              </a:ext>
            </a:extLst>
          </p:cNvPr>
          <p:cNvSpPr>
            <a:spLocks noGrp="1"/>
          </p:cNvSpPr>
          <p:nvPr>
            <p:ph type="ftr" sz="quarter" idx="11"/>
          </p:nvPr>
        </p:nvSpPr>
        <p:spPr/>
        <p:txBody>
          <a:bodyPr/>
          <a:lstStyle/>
          <a:p>
            <a:r>
              <a:rPr lang="en-US"/>
              <a:t>Automotive Electronics  (17EECC305)          </a:t>
            </a:r>
          </a:p>
        </p:txBody>
      </p:sp>
      <p:sp>
        <p:nvSpPr>
          <p:cNvPr id="6" name="Slide Number Placeholder 5">
            <a:extLst>
              <a:ext uri="{FF2B5EF4-FFF2-40B4-BE49-F238E27FC236}">
                <a16:creationId xmlns:a16="http://schemas.microsoft.com/office/drawing/2014/main" xmlns="" id="{6E58FB64-A1ED-4539-9392-36F1362F979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6738712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CC4C159-0DC6-44B1-BB65-97D7E9D9093C}" type="datetime1">
              <a:rPr lang="en-US" smtClean="0"/>
              <a:pPr/>
              <a:t>3/2/2023</a:t>
            </a:fld>
            <a:endParaRPr lang="en-US"/>
          </a:p>
        </p:txBody>
      </p:sp>
      <p:sp>
        <p:nvSpPr>
          <p:cNvPr id="5" name="Footer Placeholder 4"/>
          <p:cNvSpPr>
            <a:spLocks noGrp="1"/>
          </p:cNvSpPr>
          <p:nvPr>
            <p:ph type="ftr" sz="quarter" idx="11"/>
          </p:nvPr>
        </p:nvSpPr>
        <p:spPr/>
        <p:txBody>
          <a:bodyPr/>
          <a:lstStyle/>
          <a:p>
            <a:r>
              <a:rPr lang="en-US"/>
              <a:t>Automotive Electronics  (17EECC305)          </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xmlns="" val="383742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line and Content">
    <p:spTree>
      <p:nvGrpSpPr>
        <p:cNvPr id="1" name=""/>
        <p:cNvGrpSpPr/>
        <p:nvPr/>
      </p:nvGrpSpPr>
      <p:grpSpPr>
        <a:xfrm>
          <a:off x="0" y="0"/>
          <a:ext cx="0" cy="0"/>
          <a:chOff x="0" y="0"/>
          <a:chExt cx="0" cy="0"/>
        </a:xfrm>
      </p:grpSpPr>
      <p:sp>
        <p:nvSpPr>
          <p:cNvPr id="6" name="Rubrik 1"/>
          <p:cNvSpPr>
            <a:spLocks noGrp="1"/>
          </p:cNvSpPr>
          <p:nvPr>
            <p:ph type="title"/>
          </p:nvPr>
        </p:nvSpPr>
        <p:spPr>
          <a:xfrm>
            <a:off x="1619250" y="404870"/>
            <a:ext cx="6935788" cy="668338"/>
          </a:xfrm>
        </p:spPr>
        <p:txBody>
          <a:bodyPr/>
          <a:lstStyle/>
          <a:p>
            <a:r>
              <a:rPr lang="sv-SE"/>
              <a:t>Klicka här för att ändra format</a:t>
            </a:r>
            <a:endParaRPr lang="en-GB" dirty="0"/>
          </a:p>
        </p:txBody>
      </p:sp>
      <p:sp>
        <p:nvSpPr>
          <p:cNvPr id="7" name="Platshållare för innehåll 2"/>
          <p:cNvSpPr>
            <a:spLocks noGrp="1"/>
          </p:cNvSpPr>
          <p:nvPr>
            <p:ph idx="1"/>
          </p:nvPr>
        </p:nvSpPr>
        <p:spPr>
          <a:xfrm>
            <a:off x="1619250" y="1582739"/>
            <a:ext cx="6935788" cy="4078286"/>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dirty="0"/>
          </a:p>
        </p:txBody>
      </p:sp>
      <p:sp>
        <p:nvSpPr>
          <p:cNvPr id="4" name="Platshållare för datum 3"/>
          <p:cNvSpPr>
            <a:spLocks noGrp="1"/>
          </p:cNvSpPr>
          <p:nvPr>
            <p:ph type="dt" sz="half" idx="10"/>
          </p:nvPr>
        </p:nvSpPr>
        <p:spPr>
          <a:xfrm>
            <a:off x="5580063" y="6288088"/>
            <a:ext cx="2133600" cy="365125"/>
          </a:xfrm>
        </p:spPr>
        <p:txBody>
          <a:bodyPr/>
          <a:lstStyle>
            <a:lvl1pPr>
              <a:defRPr sz="1100"/>
            </a:lvl1pPr>
          </a:lstStyle>
          <a:p>
            <a:pPr>
              <a:defRPr/>
            </a:pPr>
            <a:fld id="{3F6D2146-A770-4DE4-A517-6C8464AEEAC4}" type="datetime1">
              <a:rPr lang="en-US" smtClean="0"/>
              <a:pPr>
                <a:defRPr/>
              </a:pPr>
              <a:t>3/2/2023</a:t>
            </a:fld>
            <a:endParaRPr lang="sv-SE"/>
          </a:p>
        </p:txBody>
      </p:sp>
      <p:sp>
        <p:nvSpPr>
          <p:cNvPr id="5" name="Platshållare för bildnummer 5"/>
          <p:cNvSpPr>
            <a:spLocks noGrp="1"/>
          </p:cNvSpPr>
          <p:nvPr>
            <p:ph type="sldNum" sz="quarter" idx="11"/>
          </p:nvPr>
        </p:nvSpPr>
        <p:spPr>
          <a:xfrm>
            <a:off x="8172450" y="6300788"/>
            <a:ext cx="531813" cy="365125"/>
          </a:xfrm>
        </p:spPr>
        <p:txBody>
          <a:bodyPr/>
          <a:lstStyle>
            <a:lvl1pPr>
              <a:defRPr sz="1100"/>
            </a:lvl1pPr>
          </a:lstStyle>
          <a:p>
            <a:pPr>
              <a:defRPr/>
            </a:pPr>
            <a:fld id="{14DEF70A-48C9-448C-AAD2-5DADC1F3B3C0}" type="slidenum">
              <a:rPr lang="sv-SE"/>
              <a:pPr>
                <a:defRPr/>
              </a:pPr>
              <a:t>‹#›</a:t>
            </a:fld>
            <a:endParaRPr lang="sv-SE"/>
          </a:p>
        </p:txBody>
      </p:sp>
      <p:sp>
        <p:nvSpPr>
          <p:cNvPr id="8" name="Platshållare för sidfot 4"/>
          <p:cNvSpPr>
            <a:spLocks noGrp="1"/>
          </p:cNvSpPr>
          <p:nvPr>
            <p:ph type="ftr" sz="quarter" idx="12"/>
          </p:nvPr>
        </p:nvSpPr>
        <p:spPr>
          <a:xfrm>
            <a:off x="1619250" y="6345238"/>
            <a:ext cx="2895600" cy="365125"/>
          </a:xfrm>
        </p:spPr>
        <p:txBody>
          <a:bodyPr lIns="0" tIns="0" rIns="0" bIns="0"/>
          <a:lstStyle>
            <a:lvl1pPr algn="l">
              <a:lnSpc>
                <a:spcPts val="900"/>
              </a:lnSpc>
              <a:defRPr sz="1100" b="1" cap="all" baseline="0">
                <a:solidFill>
                  <a:schemeClr val="bg1"/>
                </a:solidFill>
              </a:defRPr>
            </a:lvl1pPr>
          </a:lstStyle>
          <a:p>
            <a:pPr>
              <a:defRPr/>
            </a:pPr>
            <a:r>
              <a:rPr lang="en-IN"/>
              <a:t>Automotive Electronics Lab (17EECP303)          </a:t>
            </a:r>
            <a:endParaRPr lang="sv-SE"/>
          </a:p>
        </p:txBody>
      </p:sp>
    </p:spTree>
    <p:extLst>
      <p:ext uri="{BB962C8B-B14F-4D97-AF65-F5344CB8AC3E}">
        <p14:creationId xmlns:p14="http://schemas.microsoft.com/office/powerpoint/2010/main" xmlns="" val="3297499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174FF-13E6-4CBC-A65B-765FE8E8A5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EA3CEA0-DC87-49FC-AADD-98B32F3BC3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A099DC1D-1C75-457C-96B2-EF9A9A7AD391}"/>
              </a:ext>
            </a:extLst>
          </p:cNvPr>
          <p:cNvSpPr>
            <a:spLocks noGrp="1"/>
          </p:cNvSpPr>
          <p:nvPr>
            <p:ph type="dt" sz="half" idx="10"/>
          </p:nvPr>
        </p:nvSpPr>
        <p:spPr/>
        <p:txBody>
          <a:bodyPr/>
          <a:lstStyle/>
          <a:p>
            <a:fld id="{78265BE5-C656-4E9E-9397-C7BE95AF30B7}" type="datetime1">
              <a:rPr lang="en-US" smtClean="0"/>
              <a:pPr/>
              <a:t>3/2/2023</a:t>
            </a:fld>
            <a:endParaRPr lang="en-US"/>
          </a:p>
        </p:txBody>
      </p:sp>
      <p:sp>
        <p:nvSpPr>
          <p:cNvPr id="5" name="Footer Placeholder 4">
            <a:extLst>
              <a:ext uri="{FF2B5EF4-FFF2-40B4-BE49-F238E27FC236}">
                <a16:creationId xmlns:a16="http://schemas.microsoft.com/office/drawing/2014/main" xmlns="" id="{EF49949C-49B7-4F1A-BE91-34E26ED1338F}"/>
              </a:ext>
            </a:extLst>
          </p:cNvPr>
          <p:cNvSpPr>
            <a:spLocks noGrp="1"/>
          </p:cNvSpPr>
          <p:nvPr>
            <p:ph type="ftr" sz="quarter" idx="11"/>
          </p:nvPr>
        </p:nvSpPr>
        <p:spPr/>
        <p:txBody>
          <a:bodyPr/>
          <a:lstStyle/>
          <a:p>
            <a:r>
              <a:rPr lang="en-US"/>
              <a:t>Automotive Electronics  (17EECC305)          </a:t>
            </a:r>
          </a:p>
        </p:txBody>
      </p:sp>
      <p:sp>
        <p:nvSpPr>
          <p:cNvPr id="6" name="Slide Number Placeholder 5">
            <a:extLst>
              <a:ext uri="{FF2B5EF4-FFF2-40B4-BE49-F238E27FC236}">
                <a16:creationId xmlns:a16="http://schemas.microsoft.com/office/drawing/2014/main" xmlns="" id="{6A38C95C-794D-49A4-ABAB-BAB5E9E01316}"/>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724300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75CF83-D31A-4B27-834E-CA496182FE4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7F9E6E9-B3B1-4BDF-A5FB-A529BD20A226}"/>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47039FB-5BFF-4D3A-9C80-BC50424EAA0A}"/>
              </a:ext>
            </a:extLst>
          </p:cNvPr>
          <p:cNvSpPr>
            <a:spLocks noGrp="1"/>
          </p:cNvSpPr>
          <p:nvPr>
            <p:ph type="dt" sz="half" idx="10"/>
          </p:nvPr>
        </p:nvSpPr>
        <p:spPr/>
        <p:txBody>
          <a:bodyPr/>
          <a:lstStyle/>
          <a:p>
            <a:fld id="{462F7DF5-A409-481F-82A2-13FD93987104}" type="datetime1">
              <a:rPr lang="en-US" smtClean="0"/>
              <a:pPr/>
              <a:t>3/2/2023</a:t>
            </a:fld>
            <a:endParaRPr lang="en-US"/>
          </a:p>
        </p:txBody>
      </p:sp>
      <p:sp>
        <p:nvSpPr>
          <p:cNvPr id="5" name="Footer Placeholder 4">
            <a:extLst>
              <a:ext uri="{FF2B5EF4-FFF2-40B4-BE49-F238E27FC236}">
                <a16:creationId xmlns:a16="http://schemas.microsoft.com/office/drawing/2014/main" xmlns="" id="{E943DBDC-FF9F-4506-95D5-C12C7B699239}"/>
              </a:ext>
            </a:extLst>
          </p:cNvPr>
          <p:cNvSpPr>
            <a:spLocks noGrp="1"/>
          </p:cNvSpPr>
          <p:nvPr>
            <p:ph type="ftr" sz="quarter" idx="11"/>
          </p:nvPr>
        </p:nvSpPr>
        <p:spPr/>
        <p:txBody>
          <a:bodyPr/>
          <a:lstStyle/>
          <a:p>
            <a:r>
              <a:rPr lang="en-US"/>
              <a:t>Automotive Electronics  (17EECC305)          </a:t>
            </a:r>
          </a:p>
        </p:txBody>
      </p:sp>
      <p:sp>
        <p:nvSpPr>
          <p:cNvPr id="6" name="Slide Number Placeholder 5">
            <a:extLst>
              <a:ext uri="{FF2B5EF4-FFF2-40B4-BE49-F238E27FC236}">
                <a16:creationId xmlns:a16="http://schemas.microsoft.com/office/drawing/2014/main" xmlns="" id="{DF0022E1-58F8-4275-ACE9-D1746CBCE68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93796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0A6FE7-1D42-44C5-83C3-19E28741128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5A6A3A7-79E2-46FE-98D6-6DD10B5A2E1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BFE64B6-56AE-4652-8080-AECE6EA4D95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B9F7F4A8-8795-45C4-86E6-2C340267B377}"/>
              </a:ext>
            </a:extLst>
          </p:cNvPr>
          <p:cNvSpPr>
            <a:spLocks noGrp="1"/>
          </p:cNvSpPr>
          <p:nvPr>
            <p:ph type="dt" sz="half" idx="10"/>
          </p:nvPr>
        </p:nvSpPr>
        <p:spPr/>
        <p:txBody>
          <a:bodyPr/>
          <a:lstStyle/>
          <a:p>
            <a:fld id="{34CD7B5E-3597-4346-80EA-2AF7A8756361}" type="datetime1">
              <a:rPr lang="en-US" smtClean="0"/>
              <a:pPr/>
              <a:t>3/2/2023</a:t>
            </a:fld>
            <a:endParaRPr lang="en-US"/>
          </a:p>
        </p:txBody>
      </p:sp>
      <p:sp>
        <p:nvSpPr>
          <p:cNvPr id="6" name="Footer Placeholder 5">
            <a:extLst>
              <a:ext uri="{FF2B5EF4-FFF2-40B4-BE49-F238E27FC236}">
                <a16:creationId xmlns:a16="http://schemas.microsoft.com/office/drawing/2014/main" xmlns="" id="{5EE36BBB-E0D7-4BE2-BE10-CAE06A582AE3}"/>
              </a:ext>
            </a:extLst>
          </p:cNvPr>
          <p:cNvSpPr>
            <a:spLocks noGrp="1"/>
          </p:cNvSpPr>
          <p:nvPr>
            <p:ph type="ftr" sz="quarter" idx="11"/>
          </p:nvPr>
        </p:nvSpPr>
        <p:spPr/>
        <p:txBody>
          <a:bodyPr/>
          <a:lstStyle/>
          <a:p>
            <a:r>
              <a:rPr lang="en-US"/>
              <a:t>Automotive Electronics  (17EECC305)          </a:t>
            </a:r>
          </a:p>
        </p:txBody>
      </p:sp>
      <p:sp>
        <p:nvSpPr>
          <p:cNvPr id="7" name="Slide Number Placeholder 6">
            <a:extLst>
              <a:ext uri="{FF2B5EF4-FFF2-40B4-BE49-F238E27FC236}">
                <a16:creationId xmlns:a16="http://schemas.microsoft.com/office/drawing/2014/main" xmlns="" id="{FA7DE8EB-0900-494B-B744-938CC7F5E36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272889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8E118D-A3D4-4A3D-8E42-9401150ADFC9}"/>
              </a:ext>
            </a:extLst>
          </p:cNvPr>
          <p:cNvSpPr>
            <a:spLocks noGrp="1"/>
          </p:cNvSpPr>
          <p:nvPr>
            <p:ph type="title"/>
          </p:nvPr>
        </p:nvSpPr>
        <p:spPr>
          <a:xfrm>
            <a:off x="629841" y="365126"/>
            <a:ext cx="78867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F1550C56-0195-4E67-A349-77BA805F6D6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97ED4E9-4B69-4868-BC41-816E9F267E1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B1D62D2A-80FE-4D41-B5FA-0FCC8E6FF45E}"/>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23DCF0E7-F0FF-44D3-88D2-88AFD443C2A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62AA5956-259B-47A2-91C9-A4E2A98D1FBE}"/>
              </a:ext>
            </a:extLst>
          </p:cNvPr>
          <p:cNvSpPr>
            <a:spLocks noGrp="1"/>
          </p:cNvSpPr>
          <p:nvPr>
            <p:ph type="dt" sz="half" idx="10"/>
          </p:nvPr>
        </p:nvSpPr>
        <p:spPr/>
        <p:txBody>
          <a:bodyPr/>
          <a:lstStyle/>
          <a:p>
            <a:fld id="{7C965B02-2540-48BA-A346-077E6AD9F983}" type="datetime1">
              <a:rPr lang="en-US" smtClean="0"/>
              <a:pPr/>
              <a:t>3/2/2023</a:t>
            </a:fld>
            <a:endParaRPr lang="en-US"/>
          </a:p>
        </p:txBody>
      </p:sp>
      <p:sp>
        <p:nvSpPr>
          <p:cNvPr id="8" name="Footer Placeholder 7">
            <a:extLst>
              <a:ext uri="{FF2B5EF4-FFF2-40B4-BE49-F238E27FC236}">
                <a16:creationId xmlns:a16="http://schemas.microsoft.com/office/drawing/2014/main" xmlns="" id="{65E0241D-7DA4-4145-92C9-3C4EB4D9475D}"/>
              </a:ext>
            </a:extLst>
          </p:cNvPr>
          <p:cNvSpPr>
            <a:spLocks noGrp="1"/>
          </p:cNvSpPr>
          <p:nvPr>
            <p:ph type="ftr" sz="quarter" idx="11"/>
          </p:nvPr>
        </p:nvSpPr>
        <p:spPr/>
        <p:txBody>
          <a:bodyPr/>
          <a:lstStyle/>
          <a:p>
            <a:r>
              <a:rPr lang="en-US"/>
              <a:t>Automotive Electronics  (17EECC305)          </a:t>
            </a:r>
          </a:p>
        </p:txBody>
      </p:sp>
      <p:sp>
        <p:nvSpPr>
          <p:cNvPr id="9" name="Slide Number Placeholder 8">
            <a:extLst>
              <a:ext uri="{FF2B5EF4-FFF2-40B4-BE49-F238E27FC236}">
                <a16:creationId xmlns:a16="http://schemas.microsoft.com/office/drawing/2014/main" xmlns="" id="{2794F3EC-B4BA-42D8-93F7-8365B41F03A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16251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FC1C59-1C5D-4729-8724-8111C49EA3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F8EAC13-70A5-4199-B485-05A11351BAF5}"/>
              </a:ext>
            </a:extLst>
          </p:cNvPr>
          <p:cNvSpPr>
            <a:spLocks noGrp="1"/>
          </p:cNvSpPr>
          <p:nvPr>
            <p:ph type="dt" sz="half" idx="10"/>
          </p:nvPr>
        </p:nvSpPr>
        <p:spPr/>
        <p:txBody>
          <a:bodyPr/>
          <a:lstStyle/>
          <a:p>
            <a:fld id="{6BB69052-3DA0-40C4-B72E-E65D55370120}" type="datetime1">
              <a:rPr lang="en-US" smtClean="0"/>
              <a:pPr/>
              <a:t>3/2/2023</a:t>
            </a:fld>
            <a:endParaRPr lang="en-US"/>
          </a:p>
        </p:txBody>
      </p:sp>
      <p:sp>
        <p:nvSpPr>
          <p:cNvPr id="4" name="Footer Placeholder 3">
            <a:extLst>
              <a:ext uri="{FF2B5EF4-FFF2-40B4-BE49-F238E27FC236}">
                <a16:creationId xmlns:a16="http://schemas.microsoft.com/office/drawing/2014/main" xmlns="" id="{8081B706-D85A-469B-8626-23B7174EDB6A}"/>
              </a:ext>
            </a:extLst>
          </p:cNvPr>
          <p:cNvSpPr>
            <a:spLocks noGrp="1"/>
          </p:cNvSpPr>
          <p:nvPr>
            <p:ph type="ftr" sz="quarter" idx="11"/>
          </p:nvPr>
        </p:nvSpPr>
        <p:spPr/>
        <p:txBody>
          <a:bodyPr/>
          <a:lstStyle/>
          <a:p>
            <a:r>
              <a:rPr lang="en-US"/>
              <a:t>Automotive Electronics  (17EECC305)          </a:t>
            </a:r>
          </a:p>
        </p:txBody>
      </p:sp>
      <p:sp>
        <p:nvSpPr>
          <p:cNvPr id="5" name="Slide Number Placeholder 4">
            <a:extLst>
              <a:ext uri="{FF2B5EF4-FFF2-40B4-BE49-F238E27FC236}">
                <a16:creationId xmlns:a16="http://schemas.microsoft.com/office/drawing/2014/main" xmlns="" id="{727201BD-9110-4EAA-A9DD-61A2B947BCD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92514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923158D-66DE-41C1-941E-5F36ED894BE7}"/>
              </a:ext>
            </a:extLst>
          </p:cNvPr>
          <p:cNvSpPr>
            <a:spLocks noGrp="1"/>
          </p:cNvSpPr>
          <p:nvPr>
            <p:ph type="dt" sz="half" idx="10"/>
          </p:nvPr>
        </p:nvSpPr>
        <p:spPr/>
        <p:txBody>
          <a:bodyPr/>
          <a:lstStyle/>
          <a:p>
            <a:fld id="{9FA30E0C-C178-470D-A347-2EDEA680C9FF}" type="datetime1">
              <a:rPr lang="en-US" smtClean="0"/>
              <a:pPr/>
              <a:t>3/2/2023</a:t>
            </a:fld>
            <a:endParaRPr lang="en-US"/>
          </a:p>
        </p:txBody>
      </p:sp>
      <p:sp>
        <p:nvSpPr>
          <p:cNvPr id="3" name="Footer Placeholder 2">
            <a:extLst>
              <a:ext uri="{FF2B5EF4-FFF2-40B4-BE49-F238E27FC236}">
                <a16:creationId xmlns:a16="http://schemas.microsoft.com/office/drawing/2014/main" xmlns="" id="{9A0D6024-8E6D-487F-B86E-3EDA3A2F9AFC}"/>
              </a:ext>
            </a:extLst>
          </p:cNvPr>
          <p:cNvSpPr>
            <a:spLocks noGrp="1"/>
          </p:cNvSpPr>
          <p:nvPr>
            <p:ph type="ftr" sz="quarter" idx="11"/>
          </p:nvPr>
        </p:nvSpPr>
        <p:spPr/>
        <p:txBody>
          <a:bodyPr/>
          <a:lstStyle/>
          <a:p>
            <a:r>
              <a:rPr lang="en-US"/>
              <a:t>Automotive Electronics  (17EECC305)          </a:t>
            </a:r>
          </a:p>
        </p:txBody>
      </p:sp>
      <p:sp>
        <p:nvSpPr>
          <p:cNvPr id="4" name="Slide Number Placeholder 3">
            <a:extLst>
              <a:ext uri="{FF2B5EF4-FFF2-40B4-BE49-F238E27FC236}">
                <a16:creationId xmlns:a16="http://schemas.microsoft.com/office/drawing/2014/main" xmlns="" id="{5E58CB4A-630A-4383-B03F-E252003A639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24841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6EB38A-B13A-4C12-884E-071DF9EAC0D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7E4682D-D3BE-4E17-BC0D-7DB73199F5A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01C1B36D-FA43-400B-8262-C20D159B7CA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0CD62454-B15E-42EC-BB9B-7542D53E5037}"/>
              </a:ext>
            </a:extLst>
          </p:cNvPr>
          <p:cNvSpPr>
            <a:spLocks noGrp="1"/>
          </p:cNvSpPr>
          <p:nvPr>
            <p:ph type="dt" sz="half" idx="10"/>
          </p:nvPr>
        </p:nvSpPr>
        <p:spPr/>
        <p:txBody>
          <a:bodyPr/>
          <a:lstStyle/>
          <a:p>
            <a:fld id="{CD9676AC-1E5A-4EBF-A368-C85ADB432ED6}" type="datetime1">
              <a:rPr lang="en-US" smtClean="0"/>
              <a:pPr/>
              <a:t>3/2/2023</a:t>
            </a:fld>
            <a:endParaRPr lang="en-US"/>
          </a:p>
        </p:txBody>
      </p:sp>
      <p:sp>
        <p:nvSpPr>
          <p:cNvPr id="6" name="Footer Placeholder 5">
            <a:extLst>
              <a:ext uri="{FF2B5EF4-FFF2-40B4-BE49-F238E27FC236}">
                <a16:creationId xmlns:a16="http://schemas.microsoft.com/office/drawing/2014/main" xmlns="" id="{94E32A5F-ADB8-4564-BA07-E86C7732DBB9}"/>
              </a:ext>
            </a:extLst>
          </p:cNvPr>
          <p:cNvSpPr>
            <a:spLocks noGrp="1"/>
          </p:cNvSpPr>
          <p:nvPr>
            <p:ph type="ftr" sz="quarter" idx="11"/>
          </p:nvPr>
        </p:nvSpPr>
        <p:spPr/>
        <p:txBody>
          <a:bodyPr/>
          <a:lstStyle/>
          <a:p>
            <a:r>
              <a:rPr lang="en-US"/>
              <a:t>Automotive Electronics  (17EECC305)          </a:t>
            </a:r>
          </a:p>
        </p:txBody>
      </p:sp>
      <p:sp>
        <p:nvSpPr>
          <p:cNvPr id="7" name="Slide Number Placeholder 6">
            <a:extLst>
              <a:ext uri="{FF2B5EF4-FFF2-40B4-BE49-F238E27FC236}">
                <a16:creationId xmlns:a16="http://schemas.microsoft.com/office/drawing/2014/main" xmlns="" id="{5F7BC6DB-1EC5-4EB4-B6B1-5BA379A3CC1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066996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0E3CEB-9604-460E-97DB-C7F320EC006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180098FA-0E28-4DBE-9D66-8B6B019E303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xmlns="" id="{A502B2C5-6814-4DCC-A150-99DA972609E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xmlns="" id="{C2A4626A-44D9-4703-AFEF-C3EF76646DE3}"/>
              </a:ext>
            </a:extLst>
          </p:cNvPr>
          <p:cNvSpPr>
            <a:spLocks noGrp="1"/>
          </p:cNvSpPr>
          <p:nvPr>
            <p:ph type="dt" sz="half" idx="10"/>
          </p:nvPr>
        </p:nvSpPr>
        <p:spPr/>
        <p:txBody>
          <a:bodyPr/>
          <a:lstStyle/>
          <a:p>
            <a:fld id="{0BA78BC7-0BF3-4A59-BC50-DA2700DEEBC4}" type="datetime1">
              <a:rPr lang="en-US" smtClean="0"/>
              <a:pPr/>
              <a:t>3/2/2023</a:t>
            </a:fld>
            <a:endParaRPr lang="en-US"/>
          </a:p>
        </p:txBody>
      </p:sp>
      <p:sp>
        <p:nvSpPr>
          <p:cNvPr id="6" name="Footer Placeholder 5">
            <a:extLst>
              <a:ext uri="{FF2B5EF4-FFF2-40B4-BE49-F238E27FC236}">
                <a16:creationId xmlns:a16="http://schemas.microsoft.com/office/drawing/2014/main" xmlns="" id="{F8AA3A72-58BB-4B07-BBE7-B844CF38F281}"/>
              </a:ext>
            </a:extLst>
          </p:cNvPr>
          <p:cNvSpPr>
            <a:spLocks noGrp="1"/>
          </p:cNvSpPr>
          <p:nvPr>
            <p:ph type="ftr" sz="quarter" idx="11"/>
          </p:nvPr>
        </p:nvSpPr>
        <p:spPr/>
        <p:txBody>
          <a:bodyPr/>
          <a:lstStyle/>
          <a:p>
            <a:r>
              <a:rPr lang="en-US"/>
              <a:t>Automotive Electronics  (17EECC305)          </a:t>
            </a:r>
          </a:p>
        </p:txBody>
      </p:sp>
      <p:sp>
        <p:nvSpPr>
          <p:cNvPr id="7" name="Slide Number Placeholder 6">
            <a:extLst>
              <a:ext uri="{FF2B5EF4-FFF2-40B4-BE49-F238E27FC236}">
                <a16:creationId xmlns:a16="http://schemas.microsoft.com/office/drawing/2014/main" xmlns="" id="{9F9B523C-5CE7-4C97-BC8F-37EBEA4F2262}"/>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3915755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FFADC87-806C-4B8D-BCCB-D81C43FECB7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034F271F-1A77-4386-9B26-6778D40BF5E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53A2EFD-0F60-47B9-ADC3-46F25E982FA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CF9828C-7045-49F9-8817-60801CE9ADA1}" type="datetime1">
              <a:rPr lang="en-US" smtClean="0"/>
              <a:pPr/>
              <a:t>3/2/2023</a:t>
            </a:fld>
            <a:endParaRPr lang="en-US"/>
          </a:p>
        </p:txBody>
      </p:sp>
      <p:sp>
        <p:nvSpPr>
          <p:cNvPr id="5" name="Footer Placeholder 4">
            <a:extLst>
              <a:ext uri="{FF2B5EF4-FFF2-40B4-BE49-F238E27FC236}">
                <a16:creationId xmlns:a16="http://schemas.microsoft.com/office/drawing/2014/main" xmlns="" id="{FEC46E79-E1FE-4A96-80E7-D241E8B3C11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Automotive Electronics  (17EECC305)          </a:t>
            </a:r>
          </a:p>
        </p:txBody>
      </p:sp>
      <p:sp>
        <p:nvSpPr>
          <p:cNvPr id="6" name="Slide Number Placeholder 5">
            <a:extLst>
              <a:ext uri="{FF2B5EF4-FFF2-40B4-BE49-F238E27FC236}">
                <a16:creationId xmlns:a16="http://schemas.microsoft.com/office/drawing/2014/main" xmlns="" id="{2B9F775A-6EF2-4226-B664-3409D29539B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xmlns="" val="26738997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hyperlink" Target="http://www.cvel.clemson.edu/auto/systems/auto-systems.html" TargetMode="Externa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hyperlink" Target="http://en.wikipedia.org/wiki/Automobile" TargetMode="External"/><Relationship Id="rId4" Type="http://schemas.openxmlformats.org/officeDocument/2006/relationships/hyperlink" Target="http://en.wikipedia.org/wiki/Electronic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46.emf"/><Relationship Id="rId4" Type="http://schemas.openxmlformats.org/officeDocument/2006/relationships/image" Target="../media/image45.emf"/></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49.emf"/></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52.em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emf"/></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hyperlink" Target="http://www.natrip.in/" TargetMode="External"/><Relationship Id="rId5" Type="http://schemas.openxmlformats.org/officeDocument/2006/relationships/hyperlink" Target="http://icat.in/index.php" TargetMode="External"/><Relationship Id="rId4" Type="http://schemas.openxmlformats.org/officeDocument/2006/relationships/hyperlink" Target="https://www.araiindia.com/"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2.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4.jpe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en.wikipedia.org/wiki/Clutch" TargetMode="External"/></Relationships>
</file>

<file path=ppt/slides/_rels/slide8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1.jpe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hyperlink" Target="http://en.wikipedia.org/wiki/Rack_and_pinion" TargetMode="External"/><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hyperlink" Target="Suspension%20System%20Animation%20-%20YouTube.flv" TargetMode="External"/><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70" y="3142"/>
            <a:ext cx="9144000" cy="6858000"/>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w="25400" cap="flat" cmpd="sng" algn="ctr">
            <a:no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5" name="Picture 4"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3400" y="304800"/>
            <a:ext cx="2590800" cy="685800"/>
          </a:xfrm>
          <a:prstGeom prst="rect">
            <a:avLst/>
          </a:prstGeom>
          <a:noFill/>
          <a:ln>
            <a:noFill/>
          </a:ln>
        </p:spPr>
      </p:pic>
      <p:sp>
        <p:nvSpPr>
          <p:cNvPr id="9" name="TextBox 8"/>
          <p:cNvSpPr txBox="1"/>
          <p:nvPr/>
        </p:nvSpPr>
        <p:spPr>
          <a:xfrm>
            <a:off x="838200" y="5105400"/>
            <a:ext cx="3086100" cy="1969770"/>
          </a:xfrm>
          <a:prstGeom prst="rect">
            <a:avLst/>
          </a:prstGeom>
          <a:noFill/>
        </p:spPr>
        <p:txBody>
          <a:bodyPr wrap="square" rtlCol="0">
            <a:spAutoFit/>
          </a:bodyPr>
          <a:lstStyle/>
          <a:p>
            <a:r>
              <a:rPr lang="en-US" b="1" dirty="0"/>
              <a:t>Faculty:</a:t>
            </a:r>
            <a:endParaRPr lang="en-IN" dirty="0"/>
          </a:p>
          <a:p>
            <a:r>
              <a:rPr lang="en-US" b="1" dirty="0"/>
              <a:t>Prabha C. </a:t>
            </a:r>
            <a:r>
              <a:rPr lang="en-US" b="1" dirty="0" err="1"/>
              <a:t>Nissimagoudar</a:t>
            </a:r>
            <a:endParaRPr lang="en-US" b="1" dirty="0"/>
          </a:p>
          <a:p>
            <a:r>
              <a:rPr lang="en-US" sz="1600" dirty="0"/>
              <a:t>Associate Professor, School of ECE,</a:t>
            </a:r>
          </a:p>
          <a:p>
            <a:r>
              <a:rPr lang="en-US" sz="1600" dirty="0"/>
              <a:t>KLETECH, </a:t>
            </a:r>
            <a:r>
              <a:rPr lang="en-US" sz="1600" dirty="0" err="1"/>
              <a:t>Hubballi</a:t>
            </a:r>
            <a:r>
              <a:rPr lang="en-US" sz="1600" dirty="0"/>
              <a:t>.</a:t>
            </a:r>
          </a:p>
          <a:p>
            <a:endParaRPr lang="en-IN" dirty="0"/>
          </a:p>
          <a:p>
            <a:r>
              <a:rPr lang="en-US" b="1" dirty="0"/>
              <a:t>                             </a:t>
            </a:r>
            <a:endParaRPr lang="en-IN" dirty="0"/>
          </a:p>
          <a:p>
            <a:endParaRPr lang="en-US" dirty="0"/>
          </a:p>
        </p:txBody>
      </p:sp>
      <p:sp>
        <p:nvSpPr>
          <p:cNvPr id="15" name="Rectangle 14"/>
          <p:cNvSpPr/>
          <p:nvPr/>
        </p:nvSpPr>
        <p:spPr>
          <a:xfrm>
            <a:off x="1517460" y="990600"/>
            <a:ext cx="5562600" cy="1754326"/>
          </a:xfrm>
          <a:prstGeom prst="rect">
            <a:avLst/>
          </a:prstGeom>
          <a:noFill/>
        </p:spPr>
        <p:txBody>
          <a:bodyPr wrap="square" lIns="91440" tIns="45720" rIns="91440" bIns="45720">
            <a:spAutoFit/>
            <a:scene3d>
              <a:camera prst="orthographicFront"/>
              <a:lightRig rig="soft" dir="tl">
                <a:rot lat="0" lon="0" rev="0"/>
              </a:lightRig>
            </a:scene3d>
            <a:sp3d extrusionH="57150" contourW="25400" prstMaterial="matte">
              <a:bevelT w="25400" h="55880"/>
              <a:contourClr>
                <a:schemeClr val="accent2">
                  <a:tint val="20000"/>
                </a:schemeClr>
              </a:contourClr>
            </a:sp3d>
          </a:bodyPr>
          <a:lstStyle/>
          <a:p>
            <a:pPr algn="ctr"/>
            <a:r>
              <a:rPr lang="en-US" sz="3600" b="1" dirty="0"/>
              <a:t>Automotive Electronics </a:t>
            </a:r>
          </a:p>
          <a:p>
            <a:pPr algn="ctr"/>
            <a:r>
              <a:rPr lang="en-US" sz="3600" b="1" dirty="0">
                <a:solidFill>
                  <a:srgbClr val="FF0000"/>
                </a:solidFill>
              </a:rPr>
              <a:t>(17EECC305)</a:t>
            </a:r>
            <a:endParaRPr lang="en-IN" sz="3600" b="1" dirty="0">
              <a:solidFill>
                <a:srgbClr val="FF0000"/>
              </a:solidFill>
              <a:latin typeface="Arial"/>
              <a:ea typeface="Arial"/>
            </a:endParaRPr>
          </a:p>
          <a:p>
            <a:pPr algn="ctr"/>
            <a:endParaRPr lang="en-US" sz="3600" b="1" spc="50" dirty="0">
              <a:ln w="11430"/>
              <a:solidFill>
                <a:srgbClr val="002060"/>
              </a:solidFill>
              <a:effectLst>
                <a:outerShdw blurRad="76200" dist="50800" dir="5400000" algn="tl" rotWithShape="0">
                  <a:srgbClr val="000000">
                    <a:alpha val="65000"/>
                  </a:srgbClr>
                </a:outerShdw>
              </a:effectLst>
            </a:endParaRPr>
          </a:p>
        </p:txBody>
      </p:sp>
      <p:sp>
        <p:nvSpPr>
          <p:cNvPr id="2" name="Date Placeholder 1"/>
          <p:cNvSpPr>
            <a:spLocks noGrp="1"/>
          </p:cNvSpPr>
          <p:nvPr>
            <p:ph type="dt" sz="half" idx="10"/>
          </p:nvPr>
        </p:nvSpPr>
        <p:spPr/>
        <p:txBody>
          <a:bodyPr/>
          <a:lstStyle/>
          <a:p>
            <a:fld id="{4DFFB1F6-F56F-4D07-AFA7-6B817EB406DC}" type="datetime1">
              <a:rPr lang="en-US" smtClean="0"/>
              <a:pPr/>
              <a:t>3/2/2023</a:t>
            </a:fld>
            <a:endParaRPr lang="en-US"/>
          </a:p>
        </p:txBody>
      </p:sp>
      <p:sp>
        <p:nvSpPr>
          <p:cNvPr id="3" name="Footer Placeholder 2"/>
          <p:cNvSpPr>
            <a:spLocks noGrp="1"/>
          </p:cNvSpPr>
          <p:nvPr>
            <p:ph type="ftr" sz="quarter" idx="11"/>
          </p:nvPr>
        </p:nvSpPr>
        <p:spPr/>
        <p:txBody>
          <a:bodyPr/>
          <a:lstStyle/>
          <a:p>
            <a:r>
              <a:rPr lang="en-US"/>
              <a:t>Automotive Electronics  (17EECC305)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1</a:t>
            </a:fld>
            <a:endParaRPr lang="en-US"/>
          </a:p>
        </p:txBody>
      </p:sp>
      <p:sp>
        <p:nvSpPr>
          <p:cNvPr id="12" name="Text Box 2"/>
          <p:cNvSpPr txBox="1">
            <a:spLocks noChangeArrowheads="1"/>
          </p:cNvSpPr>
          <p:nvPr/>
        </p:nvSpPr>
        <p:spPr bwMode="auto">
          <a:xfrm>
            <a:off x="5017946" y="30480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spTree>
    <p:extLst>
      <p:ext uri="{BB962C8B-B14F-4D97-AF65-F5344CB8AC3E}">
        <p14:creationId xmlns:p14="http://schemas.microsoft.com/office/powerpoint/2010/main" xmlns="" val="2462217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10</a:t>
            </a:fld>
            <a:endParaRPr lang="en-US"/>
          </a:p>
        </p:txBody>
      </p:sp>
      <p:sp>
        <p:nvSpPr>
          <p:cNvPr id="9" name="Rectangle 3"/>
          <p:cNvSpPr txBox="1">
            <a:spLocks noChangeArrowheads="1"/>
          </p:cNvSpPr>
          <p:nvPr/>
        </p:nvSpPr>
        <p:spPr>
          <a:xfrm>
            <a:off x="672306" y="1905000"/>
            <a:ext cx="7646987" cy="2590800"/>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95305" lvl="1" indent="-402751">
              <a:buFont typeface="Arial" panose="020B0604020202020204" pitchFamily="34" charset="0"/>
              <a:buNone/>
              <a:defRPr/>
            </a:pPr>
            <a:r>
              <a:rPr lang="en-US" sz="2100" dirty="0">
                <a:sym typeface="Wingdings" pitchFamily="2" charset="2"/>
              </a:rPr>
              <a:t> Traffic network takes control of the macro </a:t>
            </a:r>
            <a:br>
              <a:rPr lang="en-US" sz="2100" dirty="0">
                <a:sym typeface="Wingdings" pitchFamily="2" charset="2"/>
              </a:rPr>
            </a:br>
            <a:r>
              <a:rPr lang="en-US" sz="2100" dirty="0">
                <a:sym typeface="Wingdings" pitchFamily="2" charset="2"/>
              </a:rPr>
              <a:t>movements (upper layers) of the car </a:t>
            </a:r>
          </a:p>
          <a:p>
            <a:pPr marL="895305" lvl="1" indent="-402751">
              <a:buFont typeface="Wingdings" pitchFamily="2" charset="2"/>
              <a:buChar char="è"/>
              <a:defRPr/>
            </a:pPr>
            <a:r>
              <a:rPr lang="en-US" sz="2100" dirty="0">
                <a:sym typeface="Wingdings" pitchFamily="2" charset="2"/>
              </a:rPr>
              <a:t>Automatic Driver executes control of the car and immediate surroundings (lower and physical layers) </a:t>
            </a:r>
          </a:p>
          <a:p>
            <a:pPr marL="895305" lvl="1" indent="-402751">
              <a:buFont typeface="Wingdings" pitchFamily="2" charset="2"/>
              <a:buChar char="è"/>
              <a:defRPr/>
            </a:pPr>
            <a:r>
              <a:rPr lang="en-US" sz="2100" b="1" dirty="0">
                <a:latin typeface="Calibri" pitchFamily="34" charset="0"/>
                <a:sym typeface="Wingdings" pitchFamily="2" charset="2"/>
              </a:rPr>
              <a:t>Driver has become the Passenger for the complete </a:t>
            </a:r>
            <a:br>
              <a:rPr lang="en-US" sz="2100" b="1" dirty="0">
                <a:latin typeface="Calibri" pitchFamily="34" charset="0"/>
                <a:sym typeface="Wingdings" pitchFamily="2" charset="2"/>
              </a:rPr>
            </a:br>
            <a:r>
              <a:rPr lang="en-US" sz="2100" b="1" dirty="0">
                <a:latin typeface="Calibri" pitchFamily="34" charset="0"/>
                <a:sym typeface="Wingdings" pitchFamily="2" charset="2"/>
              </a:rPr>
              <a:t>	or at least for most of the journey</a:t>
            </a:r>
            <a:endParaRPr lang="en-US" sz="2100" dirty="0">
              <a:sym typeface="Wingdings" pitchFamily="2" charset="2"/>
            </a:endParaRPr>
          </a:p>
          <a:p>
            <a:pPr marL="329276" indent="-329276">
              <a:buFont typeface="Arial" panose="020B0604020202020204" pitchFamily="34" charset="0"/>
              <a:buNone/>
              <a:defRPr/>
            </a:pPr>
            <a:r>
              <a:rPr lang="en-US" sz="2200" dirty="0"/>
              <a:t> </a:t>
            </a:r>
            <a:endParaRPr lang="en-US" sz="2200" i="1" dirty="0">
              <a:solidFill>
                <a:srgbClr val="BF1F1F"/>
              </a:solidFill>
            </a:endParaRPr>
          </a:p>
        </p:txBody>
      </p:sp>
      <p:sp>
        <p:nvSpPr>
          <p:cNvPr id="5" name="Rectangle 4"/>
          <p:cNvSpPr/>
          <p:nvPr/>
        </p:nvSpPr>
        <p:spPr>
          <a:xfrm>
            <a:off x="528084" y="838200"/>
            <a:ext cx="7930116" cy="523220"/>
          </a:xfrm>
          <a:prstGeom prst="rect">
            <a:avLst/>
          </a:prstGeom>
        </p:spPr>
        <p:txBody>
          <a:bodyPr wrap="square">
            <a:spAutoFit/>
          </a:bodyPr>
          <a:lstStyle/>
          <a:p>
            <a:pPr marL="329276" indent="-329276">
              <a:buFont typeface="Arial" panose="020B0604020202020204" pitchFamily="34" charset="0"/>
              <a:buNone/>
              <a:defRPr/>
            </a:pPr>
            <a:r>
              <a:rPr lang="en-US" sz="2800" b="1" dirty="0">
                <a:solidFill>
                  <a:srgbClr val="0070C0"/>
                </a:solidFill>
              </a:rPr>
              <a:t>Phase 4: Fully Automatic Driver  (1</a:t>
            </a:r>
            <a:r>
              <a:rPr lang="en-US" sz="2800" b="1" baseline="30000" dirty="0">
                <a:solidFill>
                  <a:srgbClr val="0070C0"/>
                </a:solidFill>
              </a:rPr>
              <a:t>st</a:t>
            </a:r>
            <a:r>
              <a:rPr lang="en-US" sz="2800" b="1" dirty="0">
                <a:solidFill>
                  <a:srgbClr val="0070C0"/>
                </a:solidFill>
              </a:rPr>
              <a:t> generation) </a:t>
            </a:r>
          </a:p>
        </p:txBody>
      </p:sp>
    </p:spTree>
    <p:extLst>
      <p:ext uri="{BB962C8B-B14F-4D97-AF65-F5344CB8AC3E}">
        <p14:creationId xmlns:p14="http://schemas.microsoft.com/office/powerpoint/2010/main" xmlns="" val="113274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11</a:t>
            </a:fld>
            <a:endParaRPr lang="en-US"/>
          </a:p>
        </p:txBody>
      </p:sp>
      <p:sp>
        <p:nvSpPr>
          <p:cNvPr id="9" name="Title 1"/>
          <p:cNvSpPr>
            <a:spLocks noGrp="1"/>
          </p:cNvSpPr>
          <p:nvPr>
            <p:ph type="title" idx="4294967295"/>
          </p:nvPr>
        </p:nvSpPr>
        <p:spPr>
          <a:xfrm>
            <a:off x="301625" y="914400"/>
            <a:ext cx="8842375" cy="758825"/>
          </a:xfrm>
        </p:spPr>
        <p:txBody>
          <a:bodyPr/>
          <a:lstStyle/>
          <a:p>
            <a:r>
              <a:rPr lang="en-US" sz="2800" b="1" dirty="0">
                <a:solidFill>
                  <a:srgbClr val="0070C0"/>
                </a:solidFill>
              </a:rPr>
              <a:t> Automotive Electronics System View </a:t>
            </a:r>
            <a:r>
              <a:rPr lang="en-US" sz="2000" dirty="0"/>
              <a:t/>
            </a:r>
            <a:br>
              <a:rPr lang="en-US" sz="2000" dirty="0"/>
            </a:br>
            <a:endParaRPr lang="en-US" sz="2000" dirty="0"/>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8662" t="7327" r="7536"/>
          <a:stretch/>
        </p:blipFill>
        <p:spPr bwMode="auto">
          <a:xfrm>
            <a:off x="758536" y="1447800"/>
            <a:ext cx="7626927" cy="4731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914400" y="6179127"/>
            <a:ext cx="4572000" cy="276999"/>
          </a:xfrm>
          <a:prstGeom prst="rect">
            <a:avLst/>
          </a:prstGeom>
        </p:spPr>
        <p:txBody>
          <a:bodyPr>
            <a:spAutoFit/>
          </a:bodyPr>
          <a:lstStyle/>
          <a:p>
            <a:r>
              <a:rPr lang="en-US" sz="1200" dirty="0">
                <a:hlinkClick r:id="rId5"/>
              </a:rPr>
              <a:t>http://www.cvel.clemson.edu/auto/systems/auto-systems.html</a:t>
            </a:r>
            <a:endParaRPr lang="en-IN" sz="1200" dirty="0"/>
          </a:p>
        </p:txBody>
      </p:sp>
    </p:spTree>
    <p:extLst>
      <p:ext uri="{BB962C8B-B14F-4D97-AF65-F5344CB8AC3E}">
        <p14:creationId xmlns:p14="http://schemas.microsoft.com/office/powerpoint/2010/main" xmlns="" val="3597316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12</a:t>
            </a:fld>
            <a:endParaRPr lang="en-US"/>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16478" y="1628774"/>
            <a:ext cx="7248449" cy="431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Rectangle 4"/>
          <p:cNvSpPr/>
          <p:nvPr/>
        </p:nvSpPr>
        <p:spPr>
          <a:xfrm>
            <a:off x="533400" y="990600"/>
            <a:ext cx="5708101" cy="445635"/>
          </a:xfrm>
          <a:prstGeom prst="rect">
            <a:avLst/>
          </a:prstGeom>
        </p:spPr>
        <p:txBody>
          <a:bodyPr wrap="none">
            <a:spAutoFit/>
          </a:bodyPr>
          <a:lstStyle/>
          <a:p>
            <a:pPr>
              <a:lnSpc>
                <a:spcPct val="80000"/>
              </a:lnSpc>
              <a:buFont typeface="Monotype Sorts" pitchFamily="2" charset="2"/>
              <a:buNone/>
            </a:pPr>
            <a:r>
              <a:rPr lang="en-US" sz="2800" b="1" dirty="0">
                <a:solidFill>
                  <a:srgbClr val="0070C0"/>
                </a:solidFill>
              </a:rPr>
              <a:t>Where do we find electronics in a car</a:t>
            </a:r>
          </a:p>
        </p:txBody>
      </p:sp>
    </p:spTree>
    <p:extLst>
      <p:ext uri="{BB962C8B-B14F-4D97-AF65-F5344CB8AC3E}">
        <p14:creationId xmlns:p14="http://schemas.microsoft.com/office/powerpoint/2010/main" xmlns="" val="551763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13</a:t>
            </a:fld>
            <a:endParaRPr lang="en-US"/>
          </a:p>
        </p:txBody>
      </p:sp>
      <p:sp>
        <p:nvSpPr>
          <p:cNvPr id="12" name="Domain structure that is widely used in the automotive industry"/>
          <p:cNvSpPr txBox="1">
            <a:spLocks noGrp="1"/>
          </p:cNvSpPr>
          <p:nvPr>
            <p:ph type="title" idx="4294967295"/>
          </p:nvPr>
        </p:nvSpPr>
        <p:spPr>
          <a:xfrm>
            <a:off x="533400" y="914400"/>
            <a:ext cx="6248400" cy="730250"/>
          </a:xfrm>
          <a:prstGeom prst="rect">
            <a:avLst/>
          </a:prstGeom>
        </p:spPr>
        <p:txBody>
          <a:bodyPr lIns="0" tIns="0" rIns="0" bIns="0" anchor="t">
            <a:normAutofit/>
          </a:bodyPr>
          <a:lstStyle>
            <a:lvl1pPr defTabSz="1135284">
              <a:defRPr sz="2871" b="1">
                <a:solidFill>
                  <a:srgbClr val="0089CF"/>
                </a:solidFill>
              </a:defRPr>
            </a:lvl1pPr>
          </a:lstStyle>
          <a:p>
            <a:r>
              <a:rPr sz="2800" dirty="0"/>
              <a:t>automotive industry</a:t>
            </a:r>
            <a:r>
              <a:rPr lang="en-IN" sz="2800" dirty="0"/>
              <a:t> domain structure </a:t>
            </a:r>
            <a:endParaRPr sz="2800" dirty="0"/>
          </a:p>
        </p:txBody>
      </p:sp>
      <p:sp>
        <p:nvSpPr>
          <p:cNvPr id="6" name="Rectangle 5"/>
          <p:cNvSpPr/>
          <p:nvPr/>
        </p:nvSpPr>
        <p:spPr>
          <a:xfrm>
            <a:off x="457200" y="1447800"/>
            <a:ext cx="7924800" cy="830997"/>
          </a:xfrm>
          <a:prstGeom prst="rect">
            <a:avLst/>
          </a:prstGeom>
        </p:spPr>
        <p:txBody>
          <a:bodyPr wrap="square">
            <a:spAutoFit/>
          </a:bodyPr>
          <a:lstStyle/>
          <a:p>
            <a:pPr algn="just"/>
            <a:r>
              <a:rPr lang="en-IN" sz="2400" dirty="0"/>
              <a:t>Automotive Electrical and Electronic systems are divided into clusters of related functions</a:t>
            </a:r>
          </a:p>
        </p:txBody>
      </p:sp>
      <p:grpSp>
        <p:nvGrpSpPr>
          <p:cNvPr id="14" name="Group"/>
          <p:cNvGrpSpPr/>
          <p:nvPr/>
        </p:nvGrpSpPr>
        <p:grpSpPr>
          <a:xfrm>
            <a:off x="838200" y="3535009"/>
            <a:ext cx="2544763" cy="573088"/>
            <a:chOff x="0" y="0"/>
            <a:chExt cx="3786187" cy="769937"/>
          </a:xfrm>
        </p:grpSpPr>
        <p:sp>
          <p:nvSpPr>
            <p:cNvPr id="15" name="Rectangle"/>
            <p:cNvSpPr/>
            <p:nvPr/>
          </p:nvSpPr>
          <p:spPr>
            <a:xfrm>
              <a:off x="0" y="0"/>
              <a:ext cx="3786188" cy="769938"/>
            </a:xfrm>
            <a:prstGeom prst="rect">
              <a:avLst/>
            </a:prstGeom>
            <a:solidFill>
              <a:schemeClr val="accent2"/>
            </a:solidFill>
            <a:ln w="25400" cap="flat">
              <a:solidFill>
                <a:srgbClr val="4F96B4"/>
              </a:solidFill>
              <a:prstDash val="solid"/>
              <a:round/>
            </a:ln>
            <a:effectLst/>
          </p:spPr>
          <p:txBody>
            <a:bodyPr wrap="square" lIns="45719" tIns="45719" rIns="45719" bIns="45719" numCol="1" anchor="ctr">
              <a:noAutofit/>
            </a:bodyPr>
            <a:lstStyle/>
            <a:p>
              <a:pPr algn="ctr">
                <a:defRPr sz="3200">
                  <a:solidFill>
                    <a:srgbClr val="FFFFFF"/>
                  </a:solidFill>
                </a:defRPr>
              </a:pPr>
              <a:endParaRPr/>
            </a:p>
          </p:txBody>
        </p:sp>
        <p:sp>
          <p:nvSpPr>
            <p:cNvPr id="16" name="Infotainment"/>
            <p:cNvSpPr txBox="1"/>
            <p:nvPr/>
          </p:nvSpPr>
          <p:spPr>
            <a:xfrm>
              <a:off x="58419" y="91598"/>
              <a:ext cx="3669349" cy="586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3200">
                  <a:solidFill>
                    <a:srgbClr val="FFFFFF"/>
                  </a:solidFill>
                </a:defRPr>
              </a:lvl1pPr>
            </a:lstStyle>
            <a:p>
              <a:r>
                <a:t>Infotainment</a:t>
              </a:r>
            </a:p>
          </p:txBody>
        </p:sp>
      </p:grpSp>
      <p:grpSp>
        <p:nvGrpSpPr>
          <p:cNvPr id="17" name="Group"/>
          <p:cNvGrpSpPr/>
          <p:nvPr/>
        </p:nvGrpSpPr>
        <p:grpSpPr>
          <a:xfrm>
            <a:off x="4720390" y="3535009"/>
            <a:ext cx="2358176" cy="504910"/>
            <a:chOff x="0" y="0"/>
            <a:chExt cx="3786188" cy="769938"/>
          </a:xfrm>
        </p:grpSpPr>
        <p:sp>
          <p:nvSpPr>
            <p:cNvPr id="18" name="Rectangle"/>
            <p:cNvSpPr/>
            <p:nvPr/>
          </p:nvSpPr>
          <p:spPr>
            <a:xfrm>
              <a:off x="0" y="0"/>
              <a:ext cx="3786188" cy="769938"/>
            </a:xfrm>
            <a:prstGeom prst="rect">
              <a:avLst/>
            </a:prstGeom>
            <a:solidFill>
              <a:schemeClr val="accent2"/>
            </a:solidFill>
            <a:ln w="25400" cap="flat">
              <a:solidFill>
                <a:srgbClr val="4F96B4"/>
              </a:solidFill>
              <a:prstDash val="solid"/>
              <a:round/>
            </a:ln>
            <a:effectLst/>
          </p:spPr>
          <p:txBody>
            <a:bodyPr wrap="square" lIns="45719" tIns="45719" rIns="45719" bIns="45719" numCol="1" anchor="ctr">
              <a:noAutofit/>
            </a:bodyPr>
            <a:lstStyle/>
            <a:p>
              <a:pPr algn="ctr">
                <a:defRPr sz="3200">
                  <a:solidFill>
                    <a:srgbClr val="FFFFFF"/>
                  </a:solidFill>
                </a:defRPr>
              </a:pPr>
              <a:endParaRPr/>
            </a:p>
          </p:txBody>
        </p:sp>
        <p:sp>
          <p:nvSpPr>
            <p:cNvPr id="19" name="Body electronics"/>
            <p:cNvSpPr txBox="1"/>
            <p:nvPr/>
          </p:nvSpPr>
          <p:spPr>
            <a:xfrm>
              <a:off x="58418" y="32973"/>
              <a:ext cx="3669348" cy="7039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3200">
                  <a:solidFill>
                    <a:srgbClr val="FFFFFF"/>
                  </a:solidFill>
                </a:defRPr>
              </a:lvl1pPr>
            </a:lstStyle>
            <a:p>
              <a:r>
                <a:rPr sz="2400" dirty="0"/>
                <a:t>Body electronics</a:t>
              </a:r>
            </a:p>
          </p:txBody>
        </p:sp>
      </p:grpSp>
      <p:grpSp>
        <p:nvGrpSpPr>
          <p:cNvPr id="20" name="Group"/>
          <p:cNvGrpSpPr/>
          <p:nvPr/>
        </p:nvGrpSpPr>
        <p:grpSpPr>
          <a:xfrm>
            <a:off x="902273" y="5191176"/>
            <a:ext cx="2544763" cy="573088"/>
            <a:chOff x="0" y="0"/>
            <a:chExt cx="3786187" cy="769937"/>
          </a:xfrm>
        </p:grpSpPr>
        <p:sp>
          <p:nvSpPr>
            <p:cNvPr id="21" name="Rectangle"/>
            <p:cNvSpPr/>
            <p:nvPr/>
          </p:nvSpPr>
          <p:spPr>
            <a:xfrm>
              <a:off x="0" y="0"/>
              <a:ext cx="3786188" cy="769938"/>
            </a:xfrm>
            <a:prstGeom prst="rect">
              <a:avLst/>
            </a:prstGeom>
            <a:solidFill>
              <a:schemeClr val="accent2"/>
            </a:solidFill>
            <a:ln w="25400" cap="flat">
              <a:solidFill>
                <a:srgbClr val="4F96B4"/>
              </a:solidFill>
              <a:prstDash val="solid"/>
              <a:round/>
            </a:ln>
            <a:effectLst/>
          </p:spPr>
          <p:txBody>
            <a:bodyPr wrap="square" lIns="45719" tIns="45719" rIns="45719" bIns="45719" numCol="1" anchor="ctr">
              <a:noAutofit/>
            </a:bodyPr>
            <a:lstStyle/>
            <a:p>
              <a:pPr algn="ctr">
                <a:defRPr sz="3200">
                  <a:solidFill>
                    <a:srgbClr val="FFFFFF"/>
                  </a:solidFill>
                </a:defRPr>
              </a:pPr>
              <a:endParaRPr/>
            </a:p>
          </p:txBody>
        </p:sp>
        <p:sp>
          <p:nvSpPr>
            <p:cNvPr id="22" name="Powertrain"/>
            <p:cNvSpPr txBox="1"/>
            <p:nvPr/>
          </p:nvSpPr>
          <p:spPr>
            <a:xfrm>
              <a:off x="58419" y="91598"/>
              <a:ext cx="3669349" cy="5867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3200">
                  <a:solidFill>
                    <a:srgbClr val="FFFFFF"/>
                  </a:solidFill>
                </a:defRPr>
              </a:lvl1pPr>
            </a:lstStyle>
            <a:p>
              <a:r>
                <a:t>Powertrain</a:t>
              </a:r>
            </a:p>
          </p:txBody>
        </p:sp>
      </p:grpSp>
      <p:grpSp>
        <p:nvGrpSpPr>
          <p:cNvPr id="23" name="Group"/>
          <p:cNvGrpSpPr/>
          <p:nvPr/>
        </p:nvGrpSpPr>
        <p:grpSpPr>
          <a:xfrm>
            <a:off x="4516300" y="5105400"/>
            <a:ext cx="2598794" cy="590685"/>
            <a:chOff x="-80388" y="-23640"/>
            <a:chExt cx="3866576" cy="793578"/>
          </a:xfrm>
        </p:grpSpPr>
        <p:sp>
          <p:nvSpPr>
            <p:cNvPr id="24" name="Rectangle"/>
            <p:cNvSpPr/>
            <p:nvPr/>
          </p:nvSpPr>
          <p:spPr>
            <a:xfrm>
              <a:off x="0" y="0"/>
              <a:ext cx="3786188" cy="769938"/>
            </a:xfrm>
            <a:prstGeom prst="rect">
              <a:avLst/>
            </a:prstGeom>
            <a:solidFill>
              <a:schemeClr val="accent2"/>
            </a:solidFill>
            <a:ln w="25400" cap="flat">
              <a:solidFill>
                <a:srgbClr val="4F96B4"/>
              </a:solidFill>
              <a:prstDash val="solid"/>
              <a:round/>
            </a:ln>
            <a:effectLst/>
          </p:spPr>
          <p:txBody>
            <a:bodyPr wrap="square" lIns="45719" tIns="45719" rIns="45719" bIns="45719" numCol="1" anchor="ctr">
              <a:noAutofit/>
            </a:bodyPr>
            <a:lstStyle/>
            <a:p>
              <a:pPr algn="ctr">
                <a:defRPr sz="3200">
                  <a:solidFill>
                    <a:srgbClr val="FFFFFF"/>
                  </a:solidFill>
                </a:defRPr>
              </a:pPr>
              <a:endParaRPr/>
            </a:p>
          </p:txBody>
        </p:sp>
        <p:sp>
          <p:nvSpPr>
            <p:cNvPr id="25" name="Safety Systems"/>
            <p:cNvSpPr txBox="1"/>
            <p:nvPr/>
          </p:nvSpPr>
          <p:spPr>
            <a:xfrm>
              <a:off x="-80388" y="-23640"/>
              <a:ext cx="3669349" cy="702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3200">
                  <a:solidFill>
                    <a:srgbClr val="FFFFFF"/>
                  </a:solidFill>
                </a:defRPr>
              </a:lvl1pPr>
            </a:lstStyle>
            <a:p>
              <a:r>
                <a:rPr sz="2800" dirty="0"/>
                <a:t>Safety Systems</a:t>
              </a:r>
            </a:p>
          </p:txBody>
        </p:sp>
      </p:grpSp>
      <p:grpSp>
        <p:nvGrpSpPr>
          <p:cNvPr id="26" name="Group"/>
          <p:cNvGrpSpPr/>
          <p:nvPr/>
        </p:nvGrpSpPr>
        <p:grpSpPr>
          <a:xfrm>
            <a:off x="2971800" y="4228405"/>
            <a:ext cx="2544764" cy="830995"/>
            <a:chOff x="0" y="-17197"/>
            <a:chExt cx="3786188" cy="1116431"/>
          </a:xfrm>
        </p:grpSpPr>
        <p:sp>
          <p:nvSpPr>
            <p:cNvPr id="27" name="Rectangle"/>
            <p:cNvSpPr/>
            <p:nvPr/>
          </p:nvSpPr>
          <p:spPr>
            <a:xfrm>
              <a:off x="0" y="30638"/>
              <a:ext cx="3786188" cy="1020764"/>
            </a:xfrm>
            <a:prstGeom prst="rect">
              <a:avLst/>
            </a:prstGeom>
            <a:solidFill>
              <a:schemeClr val="accent2"/>
            </a:solidFill>
            <a:ln w="25400" cap="flat">
              <a:solidFill>
                <a:srgbClr val="4F96B4"/>
              </a:solidFill>
              <a:prstDash val="solid"/>
              <a:round/>
            </a:ln>
            <a:effectLst/>
          </p:spPr>
          <p:txBody>
            <a:bodyPr wrap="square" lIns="45719" tIns="45719" rIns="45719" bIns="45719" numCol="1" anchor="ctr">
              <a:noAutofit/>
            </a:bodyPr>
            <a:lstStyle/>
            <a:p>
              <a:pPr algn="ctr">
                <a:defRPr sz="3200">
                  <a:solidFill>
                    <a:srgbClr val="FFFFFF"/>
                  </a:solidFill>
                </a:defRPr>
              </a:pPr>
              <a:endParaRPr/>
            </a:p>
          </p:txBody>
        </p:sp>
        <p:sp>
          <p:nvSpPr>
            <p:cNvPr id="28" name="Chassis and driver assistance"/>
            <p:cNvSpPr txBox="1"/>
            <p:nvPr/>
          </p:nvSpPr>
          <p:spPr>
            <a:xfrm>
              <a:off x="58418" y="-17197"/>
              <a:ext cx="3669348" cy="11164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3200">
                  <a:solidFill>
                    <a:srgbClr val="FFFFFF"/>
                  </a:solidFill>
                </a:defRPr>
              </a:lvl1pPr>
            </a:lstStyle>
            <a:p>
              <a:r>
                <a:rPr sz="2400" dirty="0"/>
                <a:t>Chassis and driver assistance</a:t>
              </a:r>
            </a:p>
          </p:txBody>
        </p:sp>
      </p:grpSp>
    </p:spTree>
    <p:extLst>
      <p:ext uri="{BB962C8B-B14F-4D97-AF65-F5344CB8AC3E}">
        <p14:creationId xmlns:p14="http://schemas.microsoft.com/office/powerpoint/2010/main" xmlns="" val="120934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14</a:t>
            </a:fld>
            <a:endParaRPr lang="en-US"/>
          </a:p>
        </p:txBody>
      </p:sp>
      <p:sp>
        <p:nvSpPr>
          <p:cNvPr id="12" name="Overview &amp; Organization of Automotive Industry"/>
          <p:cNvSpPr txBox="1">
            <a:spLocks/>
          </p:cNvSpPr>
          <p:nvPr/>
        </p:nvSpPr>
        <p:spPr>
          <a:xfrm>
            <a:off x="578922" y="2286000"/>
            <a:ext cx="8229600" cy="1828800"/>
          </a:xfrm>
          <a:prstGeom prst="rect">
            <a:avLst/>
          </a:prstGeom>
        </p:spPr>
        <p:txBody>
          <a:bodyPr vert="horz" lIns="0" tIns="0" rIns="0" bIns="0" rtlCol="0" anchor="b">
            <a:normAutofit/>
          </a:bodyPr>
          <a:lstStyle>
            <a:lvl1pPr marL="0" indent="0" algn="ctr" defTabSz="685800" rtl="0" eaLnBrk="1" latinLnBrk="0" hangingPunct="1">
              <a:lnSpc>
                <a:spcPct val="90000"/>
              </a:lnSpc>
              <a:spcBef>
                <a:spcPts val="800"/>
              </a:spcBef>
              <a:buSzTx/>
              <a:buFont typeface="Arial" panose="020B0604020202020204" pitchFamily="34" charset="0"/>
              <a:buNone/>
              <a:defRPr sz="3600" kern="1200">
                <a:solidFill>
                  <a:srgbClr val="FFFFF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IN" dirty="0"/>
          </a:p>
        </p:txBody>
      </p:sp>
      <p:sp>
        <p:nvSpPr>
          <p:cNvPr id="14" name="Electronics controls used in various car systems today"/>
          <p:cNvSpPr txBox="1">
            <a:spLocks noGrp="1"/>
          </p:cNvSpPr>
          <p:nvPr>
            <p:ph type="title" idx="4294967295"/>
          </p:nvPr>
        </p:nvSpPr>
        <p:spPr>
          <a:xfrm>
            <a:off x="304800" y="914400"/>
            <a:ext cx="9083675" cy="730250"/>
          </a:xfrm>
          <a:prstGeom prst="rect">
            <a:avLst/>
          </a:prstGeom>
        </p:spPr>
        <p:txBody>
          <a:bodyPr lIns="0" tIns="0" rIns="0" bIns="0" anchor="t">
            <a:normAutofit/>
          </a:bodyPr>
          <a:lstStyle>
            <a:lvl1pPr>
              <a:defRPr sz="3300" b="1">
                <a:solidFill>
                  <a:srgbClr val="0089CF"/>
                </a:solidFill>
              </a:defRPr>
            </a:lvl1pPr>
          </a:lstStyle>
          <a:p>
            <a:r>
              <a:rPr sz="2800" dirty="0"/>
              <a:t>Electronics controls used in various car systems today</a:t>
            </a:r>
          </a:p>
        </p:txBody>
      </p:sp>
      <p:pic>
        <p:nvPicPr>
          <p:cNvPr id="15" name="image.tif" descr="image.tif"/>
          <p:cNvPicPr>
            <a:picLocks noChangeAspect="1"/>
          </p:cNvPicPr>
          <p:nvPr/>
        </p:nvPicPr>
        <p:blipFill>
          <a:blip r:embed="rId4"/>
          <a:stretch>
            <a:fillRect/>
          </a:stretch>
        </p:blipFill>
        <p:spPr>
          <a:xfrm>
            <a:off x="508591" y="1458433"/>
            <a:ext cx="7706885" cy="4561367"/>
          </a:xfrm>
          <a:prstGeom prst="rect">
            <a:avLst/>
          </a:prstGeom>
          <a:ln w="12700">
            <a:miter lim="400000"/>
          </a:ln>
        </p:spPr>
      </p:pic>
    </p:spTree>
    <p:extLst>
      <p:ext uri="{BB962C8B-B14F-4D97-AF65-F5344CB8AC3E}">
        <p14:creationId xmlns:p14="http://schemas.microsoft.com/office/powerpoint/2010/main" xmlns="" val="202514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15</a:t>
            </a:fld>
            <a:endParaRPr lang="en-US"/>
          </a:p>
        </p:txBody>
      </p:sp>
      <p:sp>
        <p:nvSpPr>
          <p:cNvPr id="12" name="Overview &amp; Organization of Automotive Industry"/>
          <p:cNvSpPr txBox="1">
            <a:spLocks/>
          </p:cNvSpPr>
          <p:nvPr/>
        </p:nvSpPr>
        <p:spPr>
          <a:xfrm>
            <a:off x="578922" y="2286000"/>
            <a:ext cx="8229600" cy="1828800"/>
          </a:xfrm>
          <a:prstGeom prst="rect">
            <a:avLst/>
          </a:prstGeom>
        </p:spPr>
        <p:txBody>
          <a:bodyPr vert="horz" lIns="0" tIns="0" rIns="0" bIns="0" rtlCol="0" anchor="b">
            <a:normAutofit/>
          </a:bodyPr>
          <a:lstStyle>
            <a:lvl1pPr marL="0" indent="0" algn="ctr" defTabSz="685800" rtl="0" eaLnBrk="1" latinLnBrk="0" hangingPunct="1">
              <a:lnSpc>
                <a:spcPct val="90000"/>
              </a:lnSpc>
              <a:spcBef>
                <a:spcPts val="800"/>
              </a:spcBef>
              <a:buSzTx/>
              <a:buFont typeface="Arial" panose="020B0604020202020204" pitchFamily="34" charset="0"/>
              <a:buNone/>
              <a:defRPr sz="3600" kern="1200">
                <a:solidFill>
                  <a:srgbClr val="FFFFF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dirty="0">
                <a:solidFill>
                  <a:srgbClr val="002060"/>
                </a:solidFill>
              </a:rPr>
              <a:t>Overview &amp; Organization of Automotive</a:t>
            </a:r>
          </a:p>
          <a:p>
            <a:r>
              <a:rPr lang="en-IN" dirty="0">
                <a:solidFill>
                  <a:srgbClr val="002060"/>
                </a:solidFill>
              </a:rPr>
              <a:t>              Industry </a:t>
            </a:r>
            <a:r>
              <a:rPr lang="en-IN" dirty="0"/>
              <a:t>Industry</a:t>
            </a:r>
          </a:p>
        </p:txBody>
      </p:sp>
    </p:spTree>
    <p:extLst>
      <p:ext uri="{BB962C8B-B14F-4D97-AF65-F5344CB8AC3E}">
        <p14:creationId xmlns:p14="http://schemas.microsoft.com/office/powerpoint/2010/main" xmlns="" val="71596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16</a:t>
            </a:fld>
            <a:endParaRPr lang="en-US"/>
          </a:p>
        </p:txBody>
      </p:sp>
      <p:sp>
        <p:nvSpPr>
          <p:cNvPr id="5" name="Rectangle 4"/>
          <p:cNvSpPr/>
          <p:nvPr/>
        </p:nvSpPr>
        <p:spPr>
          <a:xfrm>
            <a:off x="533400" y="990600"/>
            <a:ext cx="3929345" cy="523220"/>
          </a:xfrm>
          <a:prstGeom prst="rect">
            <a:avLst/>
          </a:prstGeom>
        </p:spPr>
        <p:txBody>
          <a:bodyPr wrap="none">
            <a:spAutoFit/>
          </a:bodyPr>
          <a:lstStyle/>
          <a:p>
            <a:r>
              <a:rPr lang="en-IN" sz="2800" b="1" dirty="0">
                <a:solidFill>
                  <a:srgbClr val="0070C0"/>
                </a:solidFill>
              </a:rPr>
              <a:t>Automotive Industry Size</a:t>
            </a:r>
          </a:p>
        </p:txBody>
      </p:sp>
      <p:pic>
        <p:nvPicPr>
          <p:cNvPr id="14" name="image.png" descr="image.png"/>
          <p:cNvPicPr>
            <a:picLocks noChangeAspect="1"/>
          </p:cNvPicPr>
          <p:nvPr/>
        </p:nvPicPr>
        <p:blipFill>
          <a:blip r:embed="rId4"/>
          <a:stretch>
            <a:fillRect/>
          </a:stretch>
        </p:blipFill>
        <p:spPr>
          <a:xfrm>
            <a:off x="533400" y="1905000"/>
            <a:ext cx="8297883" cy="4421795"/>
          </a:xfrm>
          <a:prstGeom prst="rect">
            <a:avLst/>
          </a:prstGeom>
          <a:ln w="12700">
            <a:miter lim="400000"/>
          </a:ln>
        </p:spPr>
      </p:pic>
    </p:spTree>
    <p:extLst>
      <p:ext uri="{BB962C8B-B14F-4D97-AF65-F5344CB8AC3E}">
        <p14:creationId xmlns:p14="http://schemas.microsoft.com/office/powerpoint/2010/main" xmlns="" val="383793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17</a:t>
            </a:fld>
            <a:endParaRPr lang="en-US"/>
          </a:p>
        </p:txBody>
      </p:sp>
      <p:sp>
        <p:nvSpPr>
          <p:cNvPr id="9" name="Cars,…"/>
          <p:cNvSpPr txBox="1"/>
          <p:nvPr/>
        </p:nvSpPr>
        <p:spPr>
          <a:xfrm>
            <a:off x="731837" y="1209675"/>
            <a:ext cx="4678363" cy="5038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85000" lnSpcReduction="20000"/>
          </a:bodyPr>
          <a:lstStyle/>
          <a:p>
            <a:pPr marL="285750" lvl="1" indent="-285750">
              <a:lnSpc>
                <a:spcPct val="70000"/>
              </a:lnSpc>
              <a:spcBef>
                <a:spcPts val="800"/>
              </a:spcBef>
              <a:buSzPct val="100000"/>
              <a:buFont typeface="Arial"/>
              <a:buChar char="•"/>
              <a:defRPr sz="1800"/>
            </a:pPr>
            <a:r>
              <a:rPr dirty="0"/>
              <a:t>Cars, </a:t>
            </a:r>
          </a:p>
          <a:p>
            <a:pPr marL="285750" lvl="2" indent="-285750">
              <a:lnSpc>
                <a:spcPct val="70000"/>
              </a:lnSpc>
              <a:spcBef>
                <a:spcPts val="800"/>
              </a:spcBef>
              <a:buSzPct val="100000"/>
              <a:buFont typeface="Arial"/>
              <a:buChar char="•"/>
              <a:defRPr sz="1800"/>
            </a:pPr>
            <a:r>
              <a:rPr dirty="0"/>
              <a:t>Passenger cars</a:t>
            </a:r>
          </a:p>
          <a:p>
            <a:pPr marL="285750" lvl="2" indent="-285750">
              <a:lnSpc>
                <a:spcPct val="70000"/>
              </a:lnSpc>
              <a:spcBef>
                <a:spcPts val="800"/>
              </a:spcBef>
              <a:buSzPct val="100000"/>
              <a:buFont typeface="Arial"/>
              <a:buChar char="•"/>
              <a:defRPr sz="1800"/>
            </a:pPr>
            <a:r>
              <a:rPr dirty="0"/>
              <a:t>vans, </a:t>
            </a:r>
          </a:p>
          <a:p>
            <a:pPr marL="285750" lvl="2" indent="-285750">
              <a:lnSpc>
                <a:spcPct val="70000"/>
              </a:lnSpc>
              <a:spcBef>
                <a:spcPts val="800"/>
              </a:spcBef>
              <a:buSzPct val="100000"/>
              <a:buFont typeface="Arial"/>
              <a:buChar char="•"/>
              <a:defRPr sz="1800"/>
            </a:pPr>
            <a:r>
              <a:rPr dirty="0"/>
              <a:t>SUV, MAV,…</a:t>
            </a:r>
            <a:endParaRPr lang="en-IN" dirty="0"/>
          </a:p>
          <a:p>
            <a:pPr marL="0" lvl="2">
              <a:lnSpc>
                <a:spcPct val="70000"/>
              </a:lnSpc>
              <a:spcBef>
                <a:spcPts val="800"/>
              </a:spcBef>
              <a:buSzPct val="100000"/>
              <a:defRPr sz="1800"/>
            </a:pPr>
            <a:endParaRPr dirty="0"/>
          </a:p>
          <a:p>
            <a:pPr>
              <a:lnSpc>
                <a:spcPct val="70000"/>
              </a:lnSpc>
              <a:spcBef>
                <a:spcPts val="800"/>
              </a:spcBef>
              <a:defRPr sz="2400" b="1"/>
            </a:pPr>
            <a:r>
              <a:rPr dirty="0"/>
              <a:t>Products may be categorized under</a:t>
            </a:r>
          </a:p>
          <a:p>
            <a:pPr marL="285750" lvl="1" indent="-285750">
              <a:lnSpc>
                <a:spcPct val="70000"/>
              </a:lnSpc>
              <a:spcBef>
                <a:spcPts val="800"/>
              </a:spcBef>
              <a:buSzPct val="100000"/>
              <a:buFont typeface="Arial"/>
              <a:buChar char="•"/>
              <a:defRPr sz="1800"/>
            </a:pPr>
            <a:r>
              <a:rPr dirty="0"/>
              <a:t>Light trucks</a:t>
            </a:r>
          </a:p>
          <a:p>
            <a:pPr marL="285750" lvl="1" indent="-285750">
              <a:lnSpc>
                <a:spcPct val="70000"/>
              </a:lnSpc>
              <a:spcBef>
                <a:spcPts val="800"/>
              </a:spcBef>
              <a:buSzPct val="100000"/>
              <a:buFont typeface="Arial"/>
              <a:buChar char="•"/>
              <a:defRPr sz="1800"/>
            </a:pPr>
            <a:r>
              <a:rPr dirty="0"/>
              <a:t>Motorbikes</a:t>
            </a:r>
          </a:p>
          <a:p>
            <a:pPr marL="285750" lvl="1" indent="-285750">
              <a:lnSpc>
                <a:spcPct val="70000"/>
              </a:lnSpc>
              <a:spcBef>
                <a:spcPts val="800"/>
              </a:spcBef>
              <a:buSzPct val="100000"/>
              <a:buFont typeface="Arial"/>
              <a:buChar char="•"/>
              <a:defRPr sz="1800"/>
            </a:pPr>
            <a:r>
              <a:rPr dirty="0"/>
              <a:t>Heavy trucks</a:t>
            </a:r>
          </a:p>
          <a:p>
            <a:pPr marL="285750" lvl="1" indent="-285750">
              <a:lnSpc>
                <a:spcPct val="70000"/>
              </a:lnSpc>
              <a:spcBef>
                <a:spcPts val="800"/>
              </a:spcBef>
              <a:buSzPct val="100000"/>
              <a:buFont typeface="Arial"/>
              <a:buChar char="•"/>
              <a:defRPr sz="1800"/>
            </a:pPr>
            <a:r>
              <a:rPr dirty="0"/>
              <a:t>Agriculture vehicles</a:t>
            </a:r>
          </a:p>
          <a:p>
            <a:pPr marL="285750" lvl="1" indent="-285750">
              <a:lnSpc>
                <a:spcPct val="70000"/>
              </a:lnSpc>
              <a:spcBef>
                <a:spcPts val="800"/>
              </a:spcBef>
              <a:buSzPct val="100000"/>
              <a:buFont typeface="Arial"/>
              <a:buChar char="•"/>
              <a:defRPr sz="1800"/>
            </a:pPr>
            <a:r>
              <a:rPr dirty="0"/>
              <a:t>Construction vehicles </a:t>
            </a:r>
          </a:p>
          <a:p>
            <a:pPr marL="285750" lvl="1" indent="-285750">
              <a:lnSpc>
                <a:spcPct val="70000"/>
              </a:lnSpc>
              <a:spcBef>
                <a:spcPts val="800"/>
              </a:spcBef>
              <a:buSzPct val="100000"/>
              <a:buFont typeface="Arial"/>
              <a:buChar char="•"/>
              <a:defRPr sz="1800"/>
            </a:pPr>
            <a:r>
              <a:rPr dirty="0"/>
              <a:t>Military vehicles</a:t>
            </a:r>
          </a:p>
          <a:p>
            <a:pPr>
              <a:lnSpc>
                <a:spcPct val="70000"/>
              </a:lnSpc>
              <a:spcBef>
                <a:spcPts val="800"/>
              </a:spcBef>
              <a:defRPr sz="2400"/>
            </a:pPr>
            <a:endParaRPr dirty="0"/>
          </a:p>
          <a:p>
            <a:pPr>
              <a:lnSpc>
                <a:spcPct val="70000"/>
              </a:lnSpc>
              <a:spcBef>
                <a:spcPts val="800"/>
              </a:spcBef>
              <a:defRPr sz="2400" b="1"/>
            </a:pPr>
            <a:r>
              <a:rPr dirty="0"/>
              <a:t>Players include</a:t>
            </a:r>
            <a:r>
              <a:rPr b="0" dirty="0"/>
              <a:t> </a:t>
            </a:r>
          </a:p>
          <a:p>
            <a:pPr marL="285750" lvl="1" indent="-285750">
              <a:lnSpc>
                <a:spcPct val="70000"/>
              </a:lnSpc>
              <a:spcBef>
                <a:spcPts val="800"/>
              </a:spcBef>
              <a:buSzPct val="100000"/>
              <a:buFont typeface="Arial"/>
              <a:buChar char="•"/>
              <a:defRPr sz="1800"/>
            </a:pPr>
            <a:r>
              <a:rPr dirty="0"/>
              <a:t>OEMs like GM, Ford, BMW, DC, Nissan, Renault, </a:t>
            </a:r>
            <a:endParaRPr lang="en-IN" dirty="0"/>
          </a:p>
          <a:p>
            <a:pPr marL="0" lvl="1">
              <a:lnSpc>
                <a:spcPct val="70000"/>
              </a:lnSpc>
              <a:spcBef>
                <a:spcPts val="800"/>
              </a:spcBef>
              <a:buSzPct val="100000"/>
              <a:defRPr sz="1800"/>
            </a:pPr>
            <a:r>
              <a:rPr lang="en-IN" dirty="0"/>
              <a:t>      </a:t>
            </a:r>
            <a:r>
              <a:rPr dirty="0"/>
              <a:t>Peugeot, Volkswagen, Volvo, Honda, Toyota</a:t>
            </a:r>
          </a:p>
          <a:p>
            <a:pPr marL="285750" lvl="1" indent="-285750">
              <a:lnSpc>
                <a:spcPct val="70000"/>
              </a:lnSpc>
              <a:spcBef>
                <a:spcPts val="800"/>
              </a:spcBef>
              <a:buSzPct val="100000"/>
              <a:buFont typeface="Arial"/>
              <a:buChar char="•"/>
              <a:defRPr sz="1800"/>
            </a:pPr>
            <a:r>
              <a:rPr dirty="0"/>
              <a:t>a large number of Tiered suppliers like JCI, Lear,</a:t>
            </a:r>
            <a:endParaRPr lang="en-IN" dirty="0"/>
          </a:p>
          <a:p>
            <a:pPr marL="0" lvl="1">
              <a:lnSpc>
                <a:spcPct val="70000"/>
              </a:lnSpc>
              <a:spcBef>
                <a:spcPts val="800"/>
              </a:spcBef>
              <a:buSzPct val="100000"/>
              <a:defRPr sz="1800"/>
            </a:pPr>
            <a:r>
              <a:rPr lang="en-IN" dirty="0"/>
              <a:t>     </a:t>
            </a:r>
            <a:r>
              <a:rPr dirty="0"/>
              <a:t> Visteon, Delphi </a:t>
            </a:r>
            <a:r>
              <a:rPr dirty="0" err="1"/>
              <a:t>etc</a:t>
            </a:r>
            <a:endParaRPr dirty="0"/>
          </a:p>
          <a:p>
            <a:pPr marL="285750" lvl="1" indent="-285750">
              <a:lnSpc>
                <a:spcPct val="70000"/>
              </a:lnSpc>
              <a:spcBef>
                <a:spcPts val="800"/>
              </a:spcBef>
              <a:buSzPct val="100000"/>
              <a:buFont typeface="Arial"/>
              <a:buChar char="•"/>
              <a:defRPr sz="1800"/>
            </a:pPr>
            <a:r>
              <a:rPr dirty="0"/>
              <a:t>vendors (Ex. Engine manufactures)</a:t>
            </a:r>
          </a:p>
          <a:p>
            <a:pPr marL="285750" lvl="1" indent="-285750">
              <a:lnSpc>
                <a:spcPct val="70000"/>
              </a:lnSpc>
              <a:spcBef>
                <a:spcPts val="800"/>
              </a:spcBef>
              <a:buSzPct val="100000"/>
              <a:buFont typeface="Arial"/>
              <a:buChar char="•"/>
              <a:defRPr sz="1800"/>
            </a:pPr>
            <a:r>
              <a:rPr dirty="0"/>
              <a:t>service providers (insurance, dealers, parts, </a:t>
            </a:r>
            <a:endParaRPr lang="en-IN" dirty="0"/>
          </a:p>
          <a:p>
            <a:pPr marL="0" lvl="1">
              <a:lnSpc>
                <a:spcPct val="70000"/>
              </a:lnSpc>
              <a:spcBef>
                <a:spcPts val="800"/>
              </a:spcBef>
              <a:buSzPct val="100000"/>
              <a:defRPr sz="1800"/>
            </a:pPr>
            <a:r>
              <a:rPr lang="en-IN" dirty="0"/>
              <a:t>      </a:t>
            </a:r>
            <a:r>
              <a:rPr dirty="0"/>
              <a:t>finance, system, certification)</a:t>
            </a:r>
          </a:p>
          <a:p>
            <a:pPr marL="285750" lvl="1" indent="-285750">
              <a:lnSpc>
                <a:spcPct val="70000"/>
              </a:lnSpc>
              <a:spcBef>
                <a:spcPts val="800"/>
              </a:spcBef>
              <a:buSzPct val="100000"/>
              <a:buFont typeface="Arial"/>
              <a:buChar char="•"/>
              <a:defRPr sz="1800"/>
            </a:pPr>
            <a:r>
              <a:rPr dirty="0"/>
              <a:t>Customers</a:t>
            </a:r>
          </a:p>
        </p:txBody>
      </p:sp>
      <p:pic>
        <p:nvPicPr>
          <p:cNvPr id="10" name="news06_evo309" descr="news06_evo309"/>
          <p:cNvPicPr>
            <a:picLocks noChangeAspect="1"/>
          </p:cNvPicPr>
          <p:nvPr/>
        </p:nvPicPr>
        <p:blipFill>
          <a:blip r:embed="rId4"/>
          <a:stretch>
            <a:fillRect/>
          </a:stretch>
        </p:blipFill>
        <p:spPr>
          <a:xfrm>
            <a:off x="5643352" y="4572000"/>
            <a:ext cx="1629127" cy="1317260"/>
          </a:xfrm>
          <a:prstGeom prst="rect">
            <a:avLst/>
          </a:prstGeom>
          <a:ln w="12700">
            <a:miter lim="400000"/>
          </a:ln>
        </p:spPr>
      </p:pic>
      <p:pic>
        <p:nvPicPr>
          <p:cNvPr id="12" name="Front_End_Loader" descr="Front_End_Loader"/>
          <p:cNvPicPr>
            <a:picLocks noChangeAspect="1"/>
          </p:cNvPicPr>
          <p:nvPr/>
        </p:nvPicPr>
        <p:blipFill>
          <a:blip r:embed="rId5"/>
          <a:stretch>
            <a:fillRect/>
          </a:stretch>
        </p:blipFill>
        <p:spPr>
          <a:xfrm>
            <a:off x="7034400" y="3124200"/>
            <a:ext cx="1805780" cy="1805779"/>
          </a:xfrm>
          <a:prstGeom prst="rect">
            <a:avLst/>
          </a:prstGeom>
          <a:ln w="12700">
            <a:miter lim="400000"/>
          </a:ln>
        </p:spPr>
      </p:pic>
      <p:pic>
        <p:nvPicPr>
          <p:cNvPr id="14" name="image.png" descr="image.png"/>
          <p:cNvPicPr>
            <a:picLocks noChangeAspect="1"/>
          </p:cNvPicPr>
          <p:nvPr/>
        </p:nvPicPr>
        <p:blipFill>
          <a:blip r:embed="rId6" cstate="print"/>
          <a:srcRect t="19619" b="9494"/>
          <a:stretch>
            <a:fillRect/>
          </a:stretch>
        </p:blipFill>
        <p:spPr>
          <a:xfrm>
            <a:off x="6553200" y="2606914"/>
            <a:ext cx="2253953" cy="768765"/>
          </a:xfrm>
          <a:prstGeom prst="rect">
            <a:avLst/>
          </a:prstGeom>
          <a:ln w="12700">
            <a:miter lim="400000"/>
          </a:ln>
        </p:spPr>
      </p:pic>
      <p:pic>
        <p:nvPicPr>
          <p:cNvPr id="15" name="image.tif" descr="image.tif"/>
          <p:cNvPicPr>
            <a:picLocks noChangeAspect="1"/>
          </p:cNvPicPr>
          <p:nvPr/>
        </p:nvPicPr>
        <p:blipFill>
          <a:blip r:embed="rId7"/>
          <a:srcRect r="1724"/>
          <a:stretch>
            <a:fillRect/>
          </a:stretch>
        </p:blipFill>
        <p:spPr>
          <a:xfrm>
            <a:off x="4809342" y="2991297"/>
            <a:ext cx="2093656" cy="1240928"/>
          </a:xfrm>
          <a:prstGeom prst="rect">
            <a:avLst/>
          </a:prstGeom>
          <a:ln w="12700">
            <a:miter lim="400000"/>
          </a:ln>
        </p:spPr>
      </p:pic>
      <p:pic>
        <p:nvPicPr>
          <p:cNvPr id="16" name="028994" descr="028994"/>
          <p:cNvPicPr>
            <a:picLocks noChangeAspect="1"/>
          </p:cNvPicPr>
          <p:nvPr/>
        </p:nvPicPr>
        <p:blipFill>
          <a:blip r:embed="rId8" cstate="print"/>
          <a:stretch>
            <a:fillRect/>
          </a:stretch>
        </p:blipFill>
        <p:spPr>
          <a:xfrm>
            <a:off x="5067597" y="2068060"/>
            <a:ext cx="1151511" cy="889804"/>
          </a:xfrm>
          <a:prstGeom prst="rect">
            <a:avLst/>
          </a:prstGeom>
          <a:ln w="12700">
            <a:miter lim="400000"/>
          </a:ln>
        </p:spPr>
      </p:pic>
      <p:pic>
        <p:nvPicPr>
          <p:cNvPr id="17" name="Toyota_Innova" descr="Toyota_Innova"/>
          <p:cNvPicPr>
            <a:picLocks noChangeAspect="1"/>
          </p:cNvPicPr>
          <p:nvPr/>
        </p:nvPicPr>
        <p:blipFill>
          <a:blip r:embed="rId9"/>
          <a:stretch>
            <a:fillRect/>
          </a:stretch>
        </p:blipFill>
        <p:spPr>
          <a:xfrm>
            <a:off x="5856170" y="1600200"/>
            <a:ext cx="1151511" cy="765493"/>
          </a:xfrm>
          <a:prstGeom prst="rect">
            <a:avLst/>
          </a:prstGeom>
          <a:ln w="12700">
            <a:miter lim="400000"/>
          </a:ln>
        </p:spPr>
      </p:pic>
      <p:pic>
        <p:nvPicPr>
          <p:cNvPr id="18" name="45" descr="45"/>
          <p:cNvPicPr>
            <a:picLocks noChangeAspect="1"/>
          </p:cNvPicPr>
          <p:nvPr/>
        </p:nvPicPr>
        <p:blipFill>
          <a:blip r:embed="rId10" cstate="print"/>
          <a:stretch>
            <a:fillRect/>
          </a:stretch>
        </p:blipFill>
        <p:spPr>
          <a:xfrm>
            <a:off x="7156762" y="1600200"/>
            <a:ext cx="1046828" cy="748046"/>
          </a:xfrm>
          <a:prstGeom prst="rect">
            <a:avLst/>
          </a:prstGeom>
          <a:ln w="12700">
            <a:miter lim="400000"/>
          </a:ln>
        </p:spPr>
      </p:pic>
      <p:sp>
        <p:nvSpPr>
          <p:cNvPr id="5" name="Rectangle 4"/>
          <p:cNvSpPr/>
          <p:nvPr/>
        </p:nvSpPr>
        <p:spPr>
          <a:xfrm>
            <a:off x="570016" y="683650"/>
            <a:ext cx="2999988" cy="523220"/>
          </a:xfrm>
          <a:prstGeom prst="rect">
            <a:avLst/>
          </a:prstGeom>
        </p:spPr>
        <p:txBody>
          <a:bodyPr wrap="none">
            <a:spAutoFit/>
          </a:bodyPr>
          <a:lstStyle/>
          <a:p>
            <a:r>
              <a:rPr lang="en-IN" sz="2800" b="1" dirty="0">
                <a:solidFill>
                  <a:srgbClr val="0070C0"/>
                </a:solidFill>
              </a:rPr>
              <a:t>Product Categories</a:t>
            </a:r>
          </a:p>
        </p:txBody>
      </p:sp>
    </p:spTree>
    <p:extLst>
      <p:ext uri="{BB962C8B-B14F-4D97-AF65-F5344CB8AC3E}">
        <p14:creationId xmlns:p14="http://schemas.microsoft.com/office/powerpoint/2010/main" xmlns="" val="3837932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18</a:t>
            </a:fld>
            <a:endParaRPr lang="en-US"/>
          </a:p>
        </p:txBody>
      </p:sp>
      <p:pic>
        <p:nvPicPr>
          <p:cNvPr id="9" name="image.png" descr="image.png"/>
          <p:cNvPicPr>
            <a:picLocks noChangeAspect="1"/>
          </p:cNvPicPr>
          <p:nvPr/>
        </p:nvPicPr>
        <p:blipFill>
          <a:blip r:embed="rId4"/>
          <a:srcRect l="25169" t="27459" r="22357" b="20416"/>
          <a:stretch>
            <a:fillRect/>
          </a:stretch>
        </p:blipFill>
        <p:spPr>
          <a:xfrm>
            <a:off x="342405" y="1524000"/>
            <a:ext cx="8534400" cy="4676344"/>
          </a:xfrm>
          <a:prstGeom prst="rect">
            <a:avLst/>
          </a:prstGeom>
          <a:ln w="12700">
            <a:miter lim="400000"/>
          </a:ln>
        </p:spPr>
      </p:pic>
      <p:sp>
        <p:nvSpPr>
          <p:cNvPr id="5" name="Rectangle 4"/>
          <p:cNvSpPr/>
          <p:nvPr/>
        </p:nvSpPr>
        <p:spPr>
          <a:xfrm>
            <a:off x="533400" y="914400"/>
            <a:ext cx="4139146" cy="523220"/>
          </a:xfrm>
          <a:prstGeom prst="rect">
            <a:avLst/>
          </a:prstGeom>
        </p:spPr>
        <p:txBody>
          <a:bodyPr wrap="none">
            <a:spAutoFit/>
          </a:bodyPr>
          <a:lstStyle/>
          <a:p>
            <a:r>
              <a:rPr lang="en-IN" sz="2800" b="1" dirty="0">
                <a:solidFill>
                  <a:srgbClr val="0070C0"/>
                </a:solidFill>
              </a:rPr>
              <a:t>Vehicle Segment Examples</a:t>
            </a:r>
          </a:p>
        </p:txBody>
      </p:sp>
    </p:spTree>
    <p:extLst>
      <p:ext uri="{BB962C8B-B14F-4D97-AF65-F5344CB8AC3E}">
        <p14:creationId xmlns:p14="http://schemas.microsoft.com/office/powerpoint/2010/main" xmlns="" val="3837932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19</a:t>
            </a:fld>
            <a:endParaRPr lang="en-US"/>
          </a:p>
        </p:txBody>
      </p:sp>
      <p:sp>
        <p:nvSpPr>
          <p:cNvPr id="9" name="The Industry can be classified into  four sub-segments:…"/>
          <p:cNvSpPr txBox="1"/>
          <p:nvPr/>
        </p:nvSpPr>
        <p:spPr>
          <a:xfrm>
            <a:off x="731837" y="1600200"/>
            <a:ext cx="7497763" cy="4191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gn="just">
              <a:spcBef>
                <a:spcPts val="800"/>
              </a:spcBef>
              <a:defRPr sz="2400"/>
            </a:pPr>
            <a:r>
              <a:rPr dirty="0"/>
              <a:t>The Industry can be classified into  four sub-segments:</a:t>
            </a:r>
          </a:p>
          <a:p>
            <a:pPr lvl="1" indent="0" algn="just">
              <a:spcBef>
                <a:spcPts val="800"/>
              </a:spcBef>
              <a:defRPr b="1"/>
            </a:pPr>
            <a:r>
              <a:rPr dirty="0"/>
              <a:t>OEMs:</a:t>
            </a:r>
            <a:r>
              <a:rPr b="0" dirty="0"/>
              <a:t> The makers of cars, light trucks, and motorbikes</a:t>
            </a:r>
          </a:p>
          <a:p>
            <a:pPr lvl="1" indent="0" algn="just">
              <a:spcBef>
                <a:spcPts val="800"/>
              </a:spcBef>
              <a:defRPr b="1"/>
            </a:pPr>
            <a:r>
              <a:rPr dirty="0"/>
              <a:t>Heavy equipment:</a:t>
            </a:r>
            <a:r>
              <a:rPr b="0" dirty="0"/>
              <a:t> The makers of heavy trucks, buses, and construction, agricultural, and military vehicles</a:t>
            </a:r>
          </a:p>
          <a:p>
            <a:pPr lvl="1" indent="0" algn="just">
              <a:spcBef>
                <a:spcPts val="800"/>
              </a:spcBef>
              <a:defRPr b="1"/>
            </a:pPr>
            <a:r>
              <a:rPr dirty="0"/>
              <a:t>Suppliers:</a:t>
            </a:r>
            <a:r>
              <a:rPr b="0" dirty="0"/>
              <a:t> The suppliers of material, parts, components, engineering services, and systems to the OEMs</a:t>
            </a:r>
          </a:p>
          <a:p>
            <a:pPr lvl="1" indent="0" algn="just">
              <a:spcBef>
                <a:spcPts val="800"/>
              </a:spcBef>
              <a:defRPr b="1"/>
            </a:pPr>
            <a:r>
              <a:rPr dirty="0"/>
              <a:t>Dealers:</a:t>
            </a:r>
            <a:r>
              <a:rPr b="0" dirty="0"/>
              <a:t> The wholesale and retail distributors and importers of vehicles</a:t>
            </a:r>
          </a:p>
          <a:p>
            <a:pPr lvl="1" indent="0" algn="just">
              <a:spcBef>
                <a:spcPts val="800"/>
              </a:spcBef>
            </a:pPr>
            <a:endParaRPr b="0" dirty="0"/>
          </a:p>
          <a:p>
            <a:pPr lvl="1" indent="0" algn="just">
              <a:spcBef>
                <a:spcPts val="800"/>
              </a:spcBef>
            </a:pPr>
            <a:r>
              <a:rPr dirty="0"/>
              <a:t>The total money spent by the automotive industry on IT is about (U.S.) $37 billion (2013)</a:t>
            </a:r>
          </a:p>
        </p:txBody>
      </p:sp>
      <p:sp>
        <p:nvSpPr>
          <p:cNvPr id="5" name="Rectangle 4"/>
          <p:cNvSpPr/>
          <p:nvPr/>
        </p:nvSpPr>
        <p:spPr>
          <a:xfrm>
            <a:off x="533400" y="914400"/>
            <a:ext cx="4647747" cy="523220"/>
          </a:xfrm>
          <a:prstGeom prst="rect">
            <a:avLst/>
          </a:prstGeom>
        </p:spPr>
        <p:txBody>
          <a:bodyPr wrap="none">
            <a:spAutoFit/>
          </a:bodyPr>
          <a:lstStyle/>
          <a:p>
            <a:r>
              <a:rPr lang="en-IN" sz="2800" b="1" dirty="0">
                <a:solidFill>
                  <a:srgbClr val="0070C0"/>
                </a:solidFill>
              </a:rPr>
              <a:t>Segmenting the Auto Industry</a:t>
            </a:r>
          </a:p>
        </p:txBody>
      </p:sp>
    </p:spTree>
    <p:extLst>
      <p:ext uri="{BB962C8B-B14F-4D97-AF65-F5344CB8AC3E}">
        <p14:creationId xmlns:p14="http://schemas.microsoft.com/office/powerpoint/2010/main" xmlns="" val="3837932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424CE40E-17CC-426A-9A56-9625D87E40BF}"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6629400" y="6497424"/>
            <a:ext cx="2057400" cy="365125"/>
          </a:xfrm>
        </p:spPr>
        <p:txBody>
          <a:bodyPr/>
          <a:lstStyle/>
          <a:p>
            <a:r>
              <a:rPr lang="en-US" sz="1200" dirty="0">
                <a:solidFill>
                  <a:schemeClr val="tx1"/>
                </a:solidFill>
                <a:latin typeface="Times New Roman" pitchFamily="18" charset="0"/>
                <a:cs typeface="Times New Roman" pitchFamily="18" charset="0"/>
              </a:rPr>
              <a:t>1</a:t>
            </a:r>
          </a:p>
        </p:txBody>
      </p:sp>
      <p:sp>
        <p:nvSpPr>
          <p:cNvPr id="5" name="Rectangle 4"/>
          <p:cNvSpPr/>
          <p:nvPr/>
        </p:nvSpPr>
        <p:spPr>
          <a:xfrm>
            <a:off x="685800" y="1443841"/>
            <a:ext cx="8153400" cy="4524315"/>
          </a:xfrm>
          <a:prstGeom prst="rect">
            <a:avLst/>
          </a:prstGeom>
        </p:spPr>
        <p:txBody>
          <a:bodyPr wrap="square">
            <a:spAutoFit/>
          </a:bodyPr>
          <a:lstStyle/>
          <a:p>
            <a:r>
              <a:rPr lang="en-US" sz="2000" dirty="0"/>
              <a:t>At the end of the course the student should be able to:  </a:t>
            </a:r>
            <a:endParaRPr lang="en-IN" sz="2000" dirty="0"/>
          </a:p>
          <a:p>
            <a:pPr marL="285750" lvl="0" indent="-285750" algn="just">
              <a:buFont typeface="Wingdings" pitchFamily="2" charset="2"/>
              <a:buChar char="§"/>
            </a:pPr>
            <a:r>
              <a:rPr lang="en-US" dirty="0"/>
              <a:t> Acquire an overview of automotive components, subsystems, design cycles, communication protocols and safety systems employed in today's automotive industry.</a:t>
            </a:r>
          </a:p>
          <a:p>
            <a:pPr lvl="0" algn="just"/>
            <a:endParaRPr lang="en-US" sz="1600" dirty="0"/>
          </a:p>
          <a:p>
            <a:pPr marL="285750" lvl="0" indent="-285750" algn="just">
              <a:buFont typeface="Wingdings" pitchFamily="2" charset="2"/>
              <a:buChar char="§"/>
            </a:pPr>
            <a:r>
              <a:rPr lang="en-US" dirty="0"/>
              <a:t>Determine the role of electronics for the areas like In-vehicle architectures, networking, engine management systems, vehicle safety systems &amp; infotainment systems.</a:t>
            </a:r>
          </a:p>
          <a:p>
            <a:pPr lvl="0" algn="just"/>
            <a:endParaRPr lang="en-US" sz="1600" dirty="0"/>
          </a:p>
          <a:p>
            <a:pPr marL="285750" lvl="0" indent="-285750" algn="just">
              <a:buFont typeface="Wingdings" pitchFamily="2" charset="2"/>
              <a:buChar char="§"/>
            </a:pPr>
            <a:r>
              <a:rPr lang="en-US" dirty="0"/>
              <a:t>Select, Classify and interface sensors to automotive systems. </a:t>
            </a:r>
          </a:p>
          <a:p>
            <a:pPr lvl="0" algn="just"/>
            <a:endParaRPr lang="en-US" sz="1600" dirty="0"/>
          </a:p>
          <a:p>
            <a:pPr marL="285750" lvl="0" indent="-285750" algn="just">
              <a:buFont typeface="Wingdings" pitchFamily="2" charset="2"/>
              <a:buChar char="§"/>
            </a:pPr>
            <a:r>
              <a:rPr lang="en-US" dirty="0"/>
              <a:t>Establish the need of vehicle safety standards and diagnostics systems in the automotive industry and implications on OEMs, Suppliers and Customers.</a:t>
            </a:r>
          </a:p>
          <a:p>
            <a:pPr lvl="0" algn="just"/>
            <a:endParaRPr lang="en-US" sz="1600" dirty="0"/>
          </a:p>
          <a:p>
            <a:pPr marL="285750" lvl="0" indent="-285750" algn="just">
              <a:buFont typeface="Wingdings" pitchFamily="2" charset="2"/>
              <a:buChar char="§"/>
            </a:pPr>
            <a:r>
              <a:rPr lang="en-US" dirty="0"/>
              <a:t>Design and implement an automotive sub system to realize Electronic Control Unit. </a:t>
            </a:r>
            <a:endParaRPr lang="en-IN" dirty="0"/>
          </a:p>
        </p:txBody>
      </p:sp>
      <p:sp>
        <p:nvSpPr>
          <p:cNvPr id="6" name="TextBox 5"/>
          <p:cNvSpPr txBox="1"/>
          <p:nvPr/>
        </p:nvSpPr>
        <p:spPr>
          <a:xfrm>
            <a:off x="533400" y="819834"/>
            <a:ext cx="4648200" cy="800219"/>
          </a:xfrm>
          <a:prstGeom prst="rect">
            <a:avLst/>
          </a:prstGeom>
          <a:noFill/>
        </p:spPr>
        <p:txBody>
          <a:bodyPr wrap="square" rtlCol="0">
            <a:spAutoFit/>
          </a:bodyPr>
          <a:lstStyle/>
          <a:p>
            <a:r>
              <a:rPr lang="en-US" sz="2800" b="1" dirty="0"/>
              <a:t>Course Outcomes (COs): </a:t>
            </a:r>
            <a:endParaRPr lang="en-IN" sz="2800" dirty="0"/>
          </a:p>
          <a:p>
            <a:endParaRPr lang="en-IN" dirty="0"/>
          </a:p>
        </p:txBody>
      </p:sp>
    </p:spTree>
    <p:extLst>
      <p:ext uri="{BB962C8B-B14F-4D97-AF65-F5344CB8AC3E}">
        <p14:creationId xmlns:p14="http://schemas.microsoft.com/office/powerpoint/2010/main" xmlns="" val="4060012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20</a:t>
            </a:fld>
            <a:endParaRPr lang="en-US"/>
          </a:p>
        </p:txBody>
      </p:sp>
      <p:pic>
        <p:nvPicPr>
          <p:cNvPr id="9" name="image.png" descr="image.png"/>
          <p:cNvPicPr>
            <a:picLocks noChangeAspect="1"/>
          </p:cNvPicPr>
          <p:nvPr/>
        </p:nvPicPr>
        <p:blipFill>
          <a:blip r:embed="rId4"/>
          <a:srcRect l="12751" t="18542" r="12751" b="8541"/>
          <a:stretch>
            <a:fillRect/>
          </a:stretch>
        </p:blipFill>
        <p:spPr>
          <a:xfrm>
            <a:off x="723900" y="1295400"/>
            <a:ext cx="7543800" cy="4982866"/>
          </a:xfrm>
          <a:prstGeom prst="rect">
            <a:avLst/>
          </a:prstGeom>
          <a:ln w="12700">
            <a:miter lim="400000"/>
          </a:ln>
        </p:spPr>
      </p:pic>
      <p:sp>
        <p:nvSpPr>
          <p:cNvPr id="5" name="Rectangle 4"/>
          <p:cNvSpPr/>
          <p:nvPr/>
        </p:nvSpPr>
        <p:spPr>
          <a:xfrm>
            <a:off x="567070" y="838200"/>
            <a:ext cx="3964099" cy="523220"/>
          </a:xfrm>
          <a:prstGeom prst="rect">
            <a:avLst/>
          </a:prstGeom>
        </p:spPr>
        <p:txBody>
          <a:bodyPr wrap="none">
            <a:spAutoFit/>
          </a:bodyPr>
          <a:lstStyle/>
          <a:p>
            <a:r>
              <a:rPr lang="en-IN" sz="2800" b="1" dirty="0">
                <a:solidFill>
                  <a:srgbClr val="0070C0"/>
                </a:solidFill>
              </a:rPr>
              <a:t>Automotive Supply Chain</a:t>
            </a:r>
          </a:p>
        </p:txBody>
      </p:sp>
    </p:spTree>
    <p:extLst>
      <p:ext uri="{BB962C8B-B14F-4D97-AF65-F5344CB8AC3E}">
        <p14:creationId xmlns:p14="http://schemas.microsoft.com/office/powerpoint/2010/main" xmlns="" val="383793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21</a:t>
            </a:fld>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3400" y="1544157"/>
            <a:ext cx="7878300" cy="4410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8" name="A majority of the Auto industry revenue is in the downstream"/>
          <p:cNvSpPr txBox="1">
            <a:spLocks/>
          </p:cNvSpPr>
          <p:nvPr/>
        </p:nvSpPr>
        <p:spPr>
          <a:xfrm>
            <a:off x="508591" y="813907"/>
            <a:ext cx="8483009" cy="730250"/>
          </a:xfrm>
          <a:prstGeom prst="rect">
            <a:avLst/>
          </a:prstGeom>
        </p:spPr>
        <p:txBody>
          <a:bodyPr vert="horz" lIns="0" tIns="0" rIns="0" bIns="0" rtlCol="0">
            <a:normAutofit/>
          </a:bodyPr>
          <a:lstStyle>
            <a:lvl1pPr marL="0" indent="0" algn="l" defTabSz="1187481" rtl="0" eaLnBrk="1" latinLnBrk="0" hangingPunct="1">
              <a:lnSpc>
                <a:spcPct val="90000"/>
              </a:lnSpc>
              <a:spcBef>
                <a:spcPts val="0"/>
              </a:spcBef>
              <a:buSzTx/>
              <a:buFont typeface="Arial" panose="020B0604020202020204" pitchFamily="34" charset="0"/>
              <a:buNone/>
              <a:defRPr sz="3003" b="1" kern="1200">
                <a:solidFill>
                  <a:srgbClr val="0089C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2600" dirty="0"/>
              <a:t>A majority of the Auto industry revenue is in the downstream</a:t>
            </a:r>
          </a:p>
        </p:txBody>
      </p:sp>
    </p:spTree>
    <p:extLst>
      <p:ext uri="{BB962C8B-B14F-4D97-AF65-F5344CB8AC3E}">
        <p14:creationId xmlns:p14="http://schemas.microsoft.com/office/powerpoint/2010/main" xmlns="" val="383793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22</a:t>
            </a:fld>
            <a:endParaRPr lang="en-US"/>
          </a:p>
        </p:txBody>
      </p:sp>
      <p:sp>
        <p:nvSpPr>
          <p:cNvPr id="9" name="A drill down view into the automotive value chain"/>
          <p:cNvSpPr txBox="1">
            <a:spLocks/>
          </p:cNvSpPr>
          <p:nvPr/>
        </p:nvSpPr>
        <p:spPr>
          <a:xfrm>
            <a:off x="402339" y="959047"/>
            <a:ext cx="8093075" cy="730250"/>
          </a:xfrm>
          <a:prstGeom prst="rect">
            <a:avLst/>
          </a:prstGeom>
        </p:spPr>
        <p:txBody>
          <a:bodyPr vert="horz" lIns="0" tIns="0" rIns="0" bIns="0" rtlCol="0">
            <a:normAutofit/>
          </a:bodyPr>
          <a:lstStyle>
            <a:lvl1pPr marL="0" indent="0" algn="l" defTabSz="685800" rtl="0" eaLnBrk="1" latinLnBrk="0" hangingPunct="1">
              <a:lnSpc>
                <a:spcPct val="90000"/>
              </a:lnSpc>
              <a:spcBef>
                <a:spcPts val="0"/>
              </a:spcBef>
              <a:buSzTx/>
              <a:buFont typeface="Arial" panose="020B0604020202020204" pitchFamily="34" charset="0"/>
              <a:buNone/>
              <a:defRPr sz="3300" b="1" kern="1200">
                <a:solidFill>
                  <a:srgbClr val="0089C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2800" dirty="0"/>
              <a:t>A drill down view into the automotive value chain</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2021" y="1419224"/>
            <a:ext cx="8420100" cy="4448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793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23</a:t>
            </a:fld>
            <a:endParaRPr lang="en-US"/>
          </a:p>
        </p:txBody>
      </p:sp>
      <p:sp>
        <p:nvSpPr>
          <p:cNvPr id="9" name="Market Drivers for Auto Industry"/>
          <p:cNvSpPr txBox="1">
            <a:spLocks/>
          </p:cNvSpPr>
          <p:nvPr/>
        </p:nvSpPr>
        <p:spPr>
          <a:xfrm>
            <a:off x="536944" y="838200"/>
            <a:ext cx="5807075" cy="730250"/>
          </a:xfrm>
          <a:prstGeom prst="rect">
            <a:avLst/>
          </a:prstGeom>
        </p:spPr>
        <p:txBody>
          <a:bodyPr vert="horz" lIns="0" tIns="0" rIns="0" bIns="0" rtlCol="0">
            <a:normAutofit/>
          </a:bodyPr>
          <a:lstStyle>
            <a:lvl1pPr marL="0" indent="0" algn="l" defTabSz="685800" rtl="0" eaLnBrk="1" latinLnBrk="0" hangingPunct="1">
              <a:lnSpc>
                <a:spcPct val="90000"/>
              </a:lnSpc>
              <a:spcBef>
                <a:spcPts val="0"/>
              </a:spcBef>
              <a:buSzTx/>
              <a:buFont typeface="Arial" panose="020B0604020202020204" pitchFamily="34" charset="0"/>
              <a:buNone/>
              <a:defRPr sz="3300" b="1" kern="1200">
                <a:solidFill>
                  <a:srgbClr val="0089CF"/>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IN" sz="2800" dirty="0"/>
              <a:t>Market Drivers for Auto Industry</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6944" y="1540097"/>
            <a:ext cx="7338171" cy="4183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7932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24</a:t>
            </a:fld>
            <a:endParaRPr lang="en-US"/>
          </a:p>
        </p:txBody>
      </p:sp>
      <p:sp>
        <p:nvSpPr>
          <p:cNvPr id="9" name="Vehicle Development Organization"/>
          <p:cNvSpPr txBox="1">
            <a:spLocks noGrp="1"/>
          </p:cNvSpPr>
          <p:nvPr>
            <p:ph type="title" idx="4294967295"/>
          </p:nvPr>
        </p:nvSpPr>
        <p:spPr>
          <a:xfrm>
            <a:off x="533400" y="914400"/>
            <a:ext cx="5807075" cy="730250"/>
          </a:xfrm>
          <a:prstGeom prst="rect">
            <a:avLst/>
          </a:prstGeom>
        </p:spPr>
        <p:txBody>
          <a:bodyPr lIns="0" tIns="0" rIns="0" bIns="0" anchor="t">
            <a:normAutofit/>
          </a:bodyPr>
          <a:lstStyle>
            <a:lvl1pPr>
              <a:defRPr sz="3300" b="1">
                <a:solidFill>
                  <a:srgbClr val="0089CF"/>
                </a:solidFill>
              </a:defRPr>
            </a:lvl1pPr>
          </a:lstStyle>
          <a:p>
            <a:r>
              <a:rPr sz="2800" dirty="0"/>
              <a:t>Vehicle Development Organization</a:t>
            </a: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66725" y="1552575"/>
            <a:ext cx="8210550" cy="3752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837932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25</a:t>
            </a:fld>
            <a:endParaRPr lang="en-US"/>
          </a:p>
        </p:txBody>
      </p:sp>
      <p:sp>
        <p:nvSpPr>
          <p:cNvPr id="6" name="Rectangle 5"/>
          <p:cNvSpPr/>
          <p:nvPr/>
        </p:nvSpPr>
        <p:spPr>
          <a:xfrm>
            <a:off x="1524000" y="2799907"/>
            <a:ext cx="6284093" cy="584775"/>
          </a:xfrm>
          <a:prstGeom prst="rect">
            <a:avLst/>
          </a:prstGeom>
        </p:spPr>
        <p:txBody>
          <a:bodyPr wrap="none">
            <a:spAutoFit/>
          </a:bodyPr>
          <a:lstStyle/>
          <a:p>
            <a:r>
              <a:rPr lang="en-US" sz="3200" b="1" dirty="0">
                <a:solidFill>
                  <a:srgbClr val="002060"/>
                </a:solidFill>
              </a:rPr>
              <a:t>Evolution of Automotive Electronics</a:t>
            </a:r>
          </a:p>
        </p:txBody>
      </p:sp>
    </p:spTree>
    <p:extLst>
      <p:ext uri="{BB962C8B-B14F-4D97-AF65-F5344CB8AC3E}">
        <p14:creationId xmlns:p14="http://schemas.microsoft.com/office/powerpoint/2010/main" xmlns="" val="3837932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p:cNvSpPr/>
          <p:nvPr/>
        </p:nvSpPr>
        <p:spPr>
          <a:xfrm>
            <a:off x="531628" y="838200"/>
            <a:ext cx="5518049" cy="523220"/>
          </a:xfrm>
          <a:prstGeom prst="rect">
            <a:avLst/>
          </a:prstGeom>
        </p:spPr>
        <p:txBody>
          <a:bodyPr wrap="none">
            <a:spAutoFit/>
          </a:bodyPr>
          <a:lstStyle/>
          <a:p>
            <a:pPr>
              <a:spcBef>
                <a:spcPct val="0"/>
              </a:spcBef>
            </a:pPr>
            <a:r>
              <a:rPr lang="en-US" sz="2800" b="1" dirty="0">
                <a:solidFill>
                  <a:srgbClr val="0070C0"/>
                </a:solidFill>
              </a:rPr>
              <a:t>Evolution of Automotive Electronics</a:t>
            </a:r>
          </a:p>
        </p:txBody>
      </p:sp>
      <p:sp>
        <p:nvSpPr>
          <p:cNvPr id="10" name="Text Placeholder 2"/>
          <p:cNvSpPr txBox="1">
            <a:spLocks/>
          </p:cNvSpPr>
          <p:nvPr/>
        </p:nvSpPr>
        <p:spPr>
          <a:xfrm>
            <a:off x="365125" y="1361789"/>
            <a:ext cx="8245475" cy="6408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defTabSz="1306220">
              <a:buNone/>
              <a:defRPr/>
            </a:pPr>
            <a:r>
              <a:rPr lang="en-US" sz="1800" dirty="0"/>
              <a:t>The dawn of automotive electronics came in the early 1970s, when the only electronics in a car were the radio, the alternator (diodes) and the voltage regulator that controlled the alternator. </a:t>
            </a:r>
          </a:p>
          <a:p>
            <a:pPr marL="0" indent="0" algn="just" defTabSz="1306220">
              <a:buNone/>
              <a:defRPr/>
            </a:pPr>
            <a:r>
              <a:rPr lang="en-US" sz="1800" dirty="0"/>
              <a:t>The last 30 years have seen rapid technological innovations in automotive electronics, driven primarily by advancement in semiconductors and related software that controls the systems</a:t>
            </a:r>
          </a:p>
          <a:p>
            <a:pPr marL="514350" lvl="3" indent="-514350" algn="just" defTabSz="1306220">
              <a:buFont typeface="+mj-lt"/>
              <a:buAutoNum type="arabicPeriod"/>
              <a:defRPr/>
            </a:pPr>
            <a:r>
              <a:rPr lang="en-US" sz="2000" dirty="0"/>
              <a:t>1970’s: Introduction of electronics for engine controls</a:t>
            </a:r>
          </a:p>
          <a:p>
            <a:pPr marL="514350" lvl="3" indent="-514350" algn="just" defTabSz="1306220">
              <a:buFont typeface="+mj-lt"/>
              <a:buAutoNum type="arabicPeriod"/>
              <a:defRPr/>
            </a:pPr>
            <a:r>
              <a:rPr lang="en-US" sz="2000" dirty="0"/>
              <a:t>1980’s: Anti-lock braking introduced</a:t>
            </a:r>
          </a:p>
          <a:p>
            <a:pPr marL="514350" lvl="3" indent="-514350" algn="just" defTabSz="1306220">
              <a:buFont typeface="+mj-lt"/>
              <a:buAutoNum type="arabicPeriod"/>
              <a:defRPr/>
            </a:pPr>
            <a:r>
              <a:rPr lang="en-US" sz="2000" dirty="0"/>
              <a:t>Early 1990’s: Airbags become standard</a:t>
            </a:r>
          </a:p>
          <a:p>
            <a:pPr marL="514350" lvl="3" indent="-514350" algn="just" defTabSz="1306220">
              <a:buFont typeface="+mj-lt"/>
              <a:buAutoNum type="arabicPeriod"/>
              <a:defRPr/>
            </a:pPr>
            <a:r>
              <a:rPr lang="en-US" sz="2000" dirty="0"/>
              <a:t>Late 1990’s: Rapid expansion of body electronics – seat motors (body computers), instrument panel lighting, auto locking systems and keyless entry</a:t>
            </a:r>
          </a:p>
          <a:p>
            <a:pPr marL="514350" lvl="3" indent="-514350" algn="just" defTabSz="1306220">
              <a:buFont typeface="+mj-lt"/>
              <a:buAutoNum type="arabicPeriod"/>
              <a:defRPr/>
            </a:pPr>
            <a:r>
              <a:rPr lang="en-US" sz="2000" dirty="0"/>
              <a:t>Early 2000’s to date: infotainment, including sophisticated audio and video; signals sent via satellite (such as the OnStar System); GPS and mapping capabilities; satellite radio</a:t>
            </a:r>
          </a:p>
          <a:p>
            <a:pPr marL="514350" lvl="3" indent="-514350" algn="just" defTabSz="1306220">
              <a:buFont typeface="+mj-lt"/>
              <a:buAutoNum type="arabicPeriod"/>
              <a:defRPr/>
            </a:pPr>
            <a:r>
              <a:rPr lang="en-US" sz="2000" dirty="0"/>
              <a:t>Late 2000’s : Steer-by-wire, wireless connectivity</a:t>
            </a:r>
          </a:p>
          <a:p>
            <a:pPr marL="514350" lvl="3" indent="-514350" algn="just" defTabSz="1306220">
              <a:buFont typeface="+mj-lt"/>
              <a:buAutoNum type="arabicPeriod"/>
              <a:defRPr/>
            </a:pPr>
            <a:r>
              <a:rPr lang="en-US" sz="2000" dirty="0"/>
              <a:t>Trends 2020 – Connected Cars and Autonomous vehicles</a:t>
            </a:r>
          </a:p>
        </p:txBody>
      </p:sp>
    </p:spTree>
    <p:extLst>
      <p:ext uri="{BB962C8B-B14F-4D97-AF65-F5344CB8AC3E}">
        <p14:creationId xmlns:p14="http://schemas.microsoft.com/office/powerpoint/2010/main" xmlns="" val="1860687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27</a:t>
            </a:fld>
            <a:endParaRPr lang="en-US"/>
          </a:p>
        </p:txBody>
      </p:sp>
      <p:sp>
        <p:nvSpPr>
          <p:cNvPr id="5" name="Rectangle 4"/>
          <p:cNvSpPr/>
          <p:nvPr/>
        </p:nvSpPr>
        <p:spPr>
          <a:xfrm>
            <a:off x="542260" y="914400"/>
            <a:ext cx="4498989" cy="523220"/>
          </a:xfrm>
          <a:prstGeom prst="rect">
            <a:avLst/>
          </a:prstGeom>
        </p:spPr>
        <p:txBody>
          <a:bodyPr wrap="none">
            <a:spAutoFit/>
          </a:bodyPr>
          <a:lstStyle/>
          <a:p>
            <a:r>
              <a:rPr lang="en-US" sz="2800" b="1" dirty="0">
                <a:solidFill>
                  <a:srgbClr val="0070C0"/>
                </a:solidFill>
              </a:rPr>
              <a:t>Where are we coming from ?</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27815" t="22426" r="25609" b="16544"/>
          <a:stretch>
            <a:fillRect/>
          </a:stretch>
        </p:blipFill>
        <p:spPr bwMode="auto">
          <a:xfrm>
            <a:off x="381000" y="1469518"/>
            <a:ext cx="6553200" cy="4827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5"/>
          <p:cNvSpPr txBox="1">
            <a:spLocks noChangeArrowheads="1"/>
          </p:cNvSpPr>
          <p:nvPr/>
        </p:nvSpPr>
        <p:spPr bwMode="auto">
          <a:xfrm>
            <a:off x="6934200" y="1944484"/>
            <a:ext cx="2074862"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600">
                <a:solidFill>
                  <a:schemeClr val="tx1"/>
                </a:solidFill>
                <a:latin typeface="Segoe UI" pitchFamily="34" charset="0"/>
              </a:defRPr>
            </a:lvl1pPr>
            <a:lvl2pPr marL="742950" indent="-285750">
              <a:defRPr sz="2600">
                <a:solidFill>
                  <a:schemeClr val="tx1"/>
                </a:solidFill>
                <a:latin typeface="Segoe UI" pitchFamily="34" charset="0"/>
              </a:defRPr>
            </a:lvl2pPr>
            <a:lvl3pPr marL="1143000" indent="-228600">
              <a:defRPr sz="2600">
                <a:solidFill>
                  <a:schemeClr val="tx1"/>
                </a:solidFill>
                <a:latin typeface="Segoe UI" pitchFamily="34" charset="0"/>
              </a:defRPr>
            </a:lvl3pPr>
            <a:lvl4pPr marL="1600200" indent="-228600">
              <a:defRPr sz="2600">
                <a:solidFill>
                  <a:schemeClr val="tx1"/>
                </a:solidFill>
                <a:latin typeface="Segoe UI" pitchFamily="34" charset="0"/>
              </a:defRPr>
            </a:lvl4pPr>
            <a:lvl5pPr marL="2057400" indent="-228600">
              <a:defRPr sz="2600">
                <a:solidFill>
                  <a:schemeClr val="tx1"/>
                </a:solidFill>
                <a:latin typeface="Segoe UI" pitchFamily="34" charset="0"/>
              </a:defRPr>
            </a:lvl5pPr>
            <a:lvl6pPr marL="2514600" indent="-228600" defTabSz="1304925" fontAlgn="base">
              <a:spcBef>
                <a:spcPct val="0"/>
              </a:spcBef>
              <a:spcAft>
                <a:spcPct val="0"/>
              </a:spcAft>
              <a:defRPr sz="2600">
                <a:solidFill>
                  <a:schemeClr val="tx1"/>
                </a:solidFill>
                <a:latin typeface="Segoe UI" pitchFamily="34" charset="0"/>
              </a:defRPr>
            </a:lvl6pPr>
            <a:lvl7pPr marL="2971800" indent="-228600" defTabSz="1304925" fontAlgn="base">
              <a:spcBef>
                <a:spcPct val="0"/>
              </a:spcBef>
              <a:spcAft>
                <a:spcPct val="0"/>
              </a:spcAft>
              <a:defRPr sz="2600">
                <a:solidFill>
                  <a:schemeClr val="tx1"/>
                </a:solidFill>
                <a:latin typeface="Segoe UI" pitchFamily="34" charset="0"/>
              </a:defRPr>
            </a:lvl7pPr>
            <a:lvl8pPr marL="3429000" indent="-228600" defTabSz="1304925" fontAlgn="base">
              <a:spcBef>
                <a:spcPct val="0"/>
              </a:spcBef>
              <a:spcAft>
                <a:spcPct val="0"/>
              </a:spcAft>
              <a:defRPr sz="2600">
                <a:solidFill>
                  <a:schemeClr val="tx1"/>
                </a:solidFill>
                <a:latin typeface="Segoe UI" pitchFamily="34" charset="0"/>
              </a:defRPr>
            </a:lvl8pPr>
            <a:lvl9pPr marL="3886200" indent="-228600" defTabSz="1304925" fontAlgn="base">
              <a:spcBef>
                <a:spcPct val="0"/>
              </a:spcBef>
              <a:spcAft>
                <a:spcPct val="0"/>
              </a:spcAft>
              <a:defRPr sz="2600">
                <a:solidFill>
                  <a:schemeClr val="tx1"/>
                </a:solidFill>
                <a:latin typeface="Segoe UI" pitchFamily="34" charset="0"/>
              </a:defRPr>
            </a:lvl9pPr>
          </a:lstStyle>
          <a:p>
            <a:pPr algn="just"/>
            <a:r>
              <a:rPr lang="en-US" sz="2400" dirty="0">
                <a:latin typeface="+mn-lt"/>
              </a:rPr>
              <a:t>Earlier Systems were more of Auto Electrical Systems than Electronics.</a:t>
            </a:r>
          </a:p>
        </p:txBody>
      </p:sp>
    </p:spTree>
    <p:extLst>
      <p:ext uri="{BB962C8B-B14F-4D97-AF65-F5344CB8AC3E}">
        <p14:creationId xmlns:p14="http://schemas.microsoft.com/office/powerpoint/2010/main" xmlns="" val="1860687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28</a:t>
            </a:fld>
            <a:endParaRPr lang="en-US"/>
          </a:p>
        </p:txBody>
      </p:sp>
      <p:sp>
        <p:nvSpPr>
          <p:cNvPr id="6" name="Rectangle 5"/>
          <p:cNvSpPr/>
          <p:nvPr/>
        </p:nvSpPr>
        <p:spPr>
          <a:xfrm>
            <a:off x="533399" y="838200"/>
            <a:ext cx="4855175" cy="523220"/>
          </a:xfrm>
          <a:prstGeom prst="rect">
            <a:avLst/>
          </a:prstGeom>
        </p:spPr>
        <p:txBody>
          <a:bodyPr wrap="none">
            <a:spAutoFit/>
          </a:bodyPr>
          <a:lstStyle/>
          <a:p>
            <a:r>
              <a:rPr lang="en-IN" sz="2800" b="1" dirty="0">
                <a:solidFill>
                  <a:srgbClr val="0070C0"/>
                </a:solidFill>
              </a:rPr>
              <a:t>Automotive Electronics Today…</a:t>
            </a:r>
          </a:p>
        </p:txBody>
      </p:sp>
      <p:pic>
        <p:nvPicPr>
          <p:cNvPr id="12" name="Picture 4"/>
          <p:cNvPicPr>
            <a:picLocks noChangeAspect="1"/>
          </p:cNvPicPr>
          <p:nvPr/>
        </p:nvPicPr>
        <p:blipFill>
          <a:blip r:embed="rId4">
            <a:extLst>
              <a:ext uri="{28A0092B-C50C-407E-A947-70E740481C1C}">
                <a14:useLocalDpi xmlns:a14="http://schemas.microsoft.com/office/drawing/2010/main" xmlns="" val="0"/>
              </a:ext>
            </a:extLst>
          </a:blip>
          <a:srcRect l="22990" t="21446" r="19409" b="16789"/>
          <a:stretch>
            <a:fillRect/>
          </a:stretch>
        </p:blipFill>
        <p:spPr bwMode="auto">
          <a:xfrm>
            <a:off x="685800" y="1600200"/>
            <a:ext cx="7467600" cy="4618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29</a:t>
            </a:fld>
            <a:endParaRPr lang="en-US"/>
          </a:p>
        </p:txBody>
      </p:sp>
      <p:sp>
        <p:nvSpPr>
          <p:cNvPr id="5" name="Rectangle 4"/>
          <p:cNvSpPr/>
          <p:nvPr/>
        </p:nvSpPr>
        <p:spPr>
          <a:xfrm>
            <a:off x="528084" y="914400"/>
            <a:ext cx="7620000" cy="523220"/>
          </a:xfrm>
          <a:prstGeom prst="rect">
            <a:avLst/>
          </a:prstGeom>
        </p:spPr>
        <p:txBody>
          <a:bodyPr wrap="square">
            <a:spAutoFit/>
          </a:bodyPr>
          <a:lstStyle/>
          <a:p>
            <a:r>
              <a:rPr lang="en-US" sz="2800" b="1" dirty="0">
                <a:solidFill>
                  <a:srgbClr val="0070C0"/>
                </a:solidFill>
              </a:rPr>
              <a:t>Journey of Automotive electronics over the years</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22302" t="26593" r="18996" b="17033"/>
          <a:stretch>
            <a:fillRect/>
          </a:stretch>
        </p:blipFill>
        <p:spPr bwMode="auto">
          <a:xfrm>
            <a:off x="746930" y="1600200"/>
            <a:ext cx="7497740" cy="4048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a:t>
            </a:fld>
            <a:endParaRPr lang="en-US"/>
          </a:p>
        </p:txBody>
      </p:sp>
      <p:sp>
        <p:nvSpPr>
          <p:cNvPr id="15" name="Text Box 3"/>
          <p:cNvSpPr>
            <a:spLocks noGrp="1" noChangeArrowheads="1"/>
          </p:cNvSpPr>
          <p:nvPr>
            <p:ph idx="4294967295"/>
          </p:nvPr>
        </p:nvSpPr>
        <p:spPr>
          <a:xfrm>
            <a:off x="381000" y="1143000"/>
            <a:ext cx="8229600" cy="2868478"/>
          </a:xfrm>
          <a:prstGeom prst="rect">
            <a:avLst/>
          </a:prstGeom>
        </p:spPr>
        <p:txBody>
          <a:bodyPr>
            <a:spAutoFit/>
          </a:bodyPr>
          <a:lstStyle/>
          <a:p>
            <a:pPr>
              <a:spcBef>
                <a:spcPct val="50000"/>
              </a:spcBef>
              <a:buFont typeface="Arial" charset="0"/>
              <a:buNone/>
            </a:pPr>
            <a:r>
              <a:rPr lang="en-US" altLang="ko-KR" sz="2800" b="1" dirty="0">
                <a:ea typeface="굴림" pitchFamily="34" charset="-127"/>
              </a:rPr>
              <a:t>What is Automotive electronics?</a:t>
            </a:r>
          </a:p>
          <a:p>
            <a:pPr>
              <a:spcBef>
                <a:spcPct val="50000"/>
              </a:spcBef>
              <a:buFont typeface="Arial" charset="0"/>
              <a:buNone/>
            </a:pPr>
            <a:endParaRPr lang="en-US" altLang="ko-KR" sz="2800" b="1" dirty="0">
              <a:ea typeface="굴림" pitchFamily="34" charset="-127"/>
            </a:endParaRPr>
          </a:p>
          <a:p>
            <a:pPr algn="just">
              <a:spcBef>
                <a:spcPct val="50000"/>
              </a:spcBef>
              <a:buFont typeface="Arial" charset="0"/>
              <a:buNone/>
            </a:pPr>
            <a:r>
              <a:rPr lang="en-US" altLang="ko-KR" sz="2400" dirty="0">
                <a:ea typeface="굴림" pitchFamily="34" charset="-127"/>
              </a:rPr>
              <a:t>	Automotive electronics</a:t>
            </a:r>
            <a:r>
              <a:rPr lang="en-US" sz="2400" dirty="0"/>
              <a:t> </a:t>
            </a:r>
            <a:r>
              <a:rPr lang="en-US" altLang="ko-KR" sz="2400" dirty="0">
                <a:ea typeface="굴림" pitchFamily="34" charset="-127"/>
              </a:rPr>
              <a:t>are the </a:t>
            </a:r>
            <a:r>
              <a:rPr lang="en-US" altLang="ko-KR" sz="2400" dirty="0">
                <a:ea typeface="굴림" pitchFamily="34" charset="-127"/>
                <a:hlinkClick r:id="rId4" tooltip="Electronics"/>
              </a:rPr>
              <a:t>electronics</a:t>
            </a:r>
            <a:r>
              <a:rPr lang="en-US" altLang="ko-KR" sz="2400" dirty="0">
                <a:ea typeface="굴림" pitchFamily="34" charset="-127"/>
              </a:rPr>
              <a:t> used in </a:t>
            </a:r>
            <a:r>
              <a:rPr lang="en-US" altLang="ko-KR" sz="2400" dirty="0">
                <a:ea typeface="굴림" pitchFamily="34" charset="-127"/>
                <a:hlinkClick r:id="rId5" tooltip="Automobile"/>
              </a:rPr>
              <a:t>automobiles</a:t>
            </a:r>
            <a:r>
              <a:rPr lang="en-US" altLang="ko-KR" sz="2400" dirty="0">
                <a:ea typeface="굴림" pitchFamily="34" charset="-127"/>
              </a:rPr>
              <a:t>  either to replace the existing mechanical component or/and control.</a:t>
            </a:r>
          </a:p>
          <a:p>
            <a:pPr>
              <a:spcBef>
                <a:spcPct val="50000"/>
              </a:spcBef>
            </a:pPr>
            <a:endParaRPr lang="en-US" sz="2800" b="1" dirty="0"/>
          </a:p>
        </p:txBody>
      </p:sp>
    </p:spTree>
    <p:extLst>
      <p:ext uri="{BB962C8B-B14F-4D97-AF65-F5344CB8AC3E}">
        <p14:creationId xmlns:p14="http://schemas.microsoft.com/office/powerpoint/2010/main" xmlns="" val="247187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blinds(horizontal)">
                                      <p:cBhvr>
                                        <p:cTn id="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30</a:t>
            </a:fld>
            <a:endParaRPr lang="en-US"/>
          </a:p>
        </p:txBody>
      </p:sp>
      <p:sp>
        <p:nvSpPr>
          <p:cNvPr id="5" name="Rectangle 4"/>
          <p:cNvSpPr/>
          <p:nvPr/>
        </p:nvSpPr>
        <p:spPr>
          <a:xfrm>
            <a:off x="533400" y="838200"/>
            <a:ext cx="3895105" cy="523220"/>
          </a:xfrm>
          <a:prstGeom prst="rect">
            <a:avLst/>
          </a:prstGeom>
        </p:spPr>
        <p:txBody>
          <a:bodyPr wrap="none">
            <a:spAutoFit/>
          </a:bodyPr>
          <a:lstStyle/>
          <a:p>
            <a:r>
              <a:rPr lang="en-US" sz="2800" b="1" dirty="0">
                <a:solidFill>
                  <a:srgbClr val="0070C0"/>
                </a:solidFill>
              </a:rPr>
              <a:t>Example : Engine Control</a:t>
            </a:r>
            <a:endParaRPr lang="en-IN" sz="2800" b="1"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23405" t="21690" r="19270" b="19730"/>
          <a:stretch>
            <a:fillRect/>
          </a:stretch>
        </p:blipFill>
        <p:spPr bwMode="auto">
          <a:xfrm>
            <a:off x="990600" y="1646126"/>
            <a:ext cx="7315200" cy="43546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31</a:t>
            </a:fld>
            <a:endParaRPr lang="en-US"/>
          </a:p>
        </p:txBody>
      </p:sp>
      <p:sp>
        <p:nvSpPr>
          <p:cNvPr id="5" name="Rectangle 4"/>
          <p:cNvSpPr/>
          <p:nvPr/>
        </p:nvSpPr>
        <p:spPr>
          <a:xfrm>
            <a:off x="533400" y="914400"/>
            <a:ext cx="4273349" cy="523220"/>
          </a:xfrm>
          <a:prstGeom prst="rect">
            <a:avLst/>
          </a:prstGeom>
        </p:spPr>
        <p:txBody>
          <a:bodyPr wrap="none">
            <a:spAutoFit/>
          </a:bodyPr>
          <a:lstStyle/>
          <a:p>
            <a:r>
              <a:rPr lang="en-US" sz="2800" b="1" dirty="0">
                <a:solidFill>
                  <a:srgbClr val="0070C0"/>
                </a:solidFill>
              </a:rPr>
              <a:t>Evolution of Safety Systems</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18306" t="13113" r="21336" b="18260"/>
          <a:stretch>
            <a:fillRect/>
          </a:stretch>
        </p:blipFill>
        <p:spPr bwMode="auto">
          <a:xfrm>
            <a:off x="685800" y="1438906"/>
            <a:ext cx="6858000" cy="4384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32</a:t>
            </a:fld>
            <a:endParaRPr lang="en-US"/>
          </a:p>
        </p:txBody>
      </p:sp>
      <p:sp>
        <p:nvSpPr>
          <p:cNvPr id="5" name="Rectangle 4"/>
          <p:cNvSpPr/>
          <p:nvPr/>
        </p:nvSpPr>
        <p:spPr>
          <a:xfrm>
            <a:off x="533400" y="990600"/>
            <a:ext cx="6177460" cy="523220"/>
          </a:xfrm>
          <a:prstGeom prst="rect">
            <a:avLst/>
          </a:prstGeom>
        </p:spPr>
        <p:txBody>
          <a:bodyPr wrap="none">
            <a:spAutoFit/>
          </a:bodyPr>
          <a:lstStyle/>
          <a:p>
            <a:r>
              <a:rPr lang="en-US" sz="2800" b="1" dirty="0">
                <a:solidFill>
                  <a:srgbClr val="0070C0"/>
                </a:solidFill>
              </a:rPr>
              <a:t>Envisioning the Accident Avoidance Cars</a:t>
            </a:r>
            <a:endParaRPr lang="en-IN" sz="2800" b="1"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15825" t="12868" r="13622" b="12622"/>
          <a:stretch>
            <a:fillRect/>
          </a:stretch>
        </p:blipFill>
        <p:spPr bwMode="auto">
          <a:xfrm>
            <a:off x="796925" y="1676400"/>
            <a:ext cx="7397750" cy="4392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33</a:t>
            </a:fld>
            <a:endParaRPr lang="en-US"/>
          </a:p>
        </p:txBody>
      </p:sp>
      <p:sp>
        <p:nvSpPr>
          <p:cNvPr id="5" name="Rectangle 4"/>
          <p:cNvSpPr/>
          <p:nvPr/>
        </p:nvSpPr>
        <p:spPr>
          <a:xfrm>
            <a:off x="533400" y="914400"/>
            <a:ext cx="6511270" cy="523220"/>
          </a:xfrm>
          <a:prstGeom prst="rect">
            <a:avLst/>
          </a:prstGeom>
        </p:spPr>
        <p:txBody>
          <a:bodyPr wrap="none">
            <a:spAutoFit/>
          </a:bodyPr>
          <a:lstStyle/>
          <a:p>
            <a:pPr>
              <a:spcBef>
                <a:spcPct val="0"/>
              </a:spcBef>
            </a:pPr>
            <a:r>
              <a:rPr lang="en-US" sz="2800" b="1" dirty="0">
                <a:solidFill>
                  <a:srgbClr val="0070C0"/>
                </a:solidFill>
              </a:rPr>
              <a:t>Paradigms Specific to Automotive Industry</a:t>
            </a:r>
          </a:p>
        </p:txBody>
      </p:sp>
      <p:sp>
        <p:nvSpPr>
          <p:cNvPr id="10" name="Text Placeholder 2"/>
          <p:cNvSpPr txBox="1">
            <a:spLocks/>
          </p:cNvSpPr>
          <p:nvPr/>
        </p:nvSpPr>
        <p:spPr>
          <a:xfrm>
            <a:off x="533400" y="1752600"/>
            <a:ext cx="8077200" cy="4552329"/>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defTabSz="1306220">
              <a:buFont typeface="+mj-lt"/>
              <a:buAutoNum type="arabicPeriod"/>
              <a:defRPr/>
            </a:pPr>
            <a:r>
              <a:rPr lang="en-US" b="1" dirty="0"/>
              <a:t>Automotive industry </a:t>
            </a:r>
            <a:r>
              <a:rPr lang="en-US" dirty="0"/>
              <a:t>is primarily </a:t>
            </a:r>
            <a:r>
              <a:rPr lang="en-US" b="1" dirty="0"/>
              <a:t>mechanically minded</a:t>
            </a:r>
            <a:endParaRPr lang="en-US" dirty="0"/>
          </a:p>
          <a:p>
            <a:pPr marL="457200" indent="-457200" algn="just" defTabSz="1306220">
              <a:buFont typeface="+mj-lt"/>
              <a:buAutoNum type="arabicPeriod"/>
              <a:defRPr/>
            </a:pPr>
            <a:r>
              <a:rPr lang="en-US" b="1" dirty="0"/>
              <a:t>Electronics </a:t>
            </a:r>
            <a:r>
              <a:rPr lang="en-US" dirty="0"/>
              <a:t>is a “</a:t>
            </a:r>
            <a:r>
              <a:rPr lang="en-US" b="1" dirty="0"/>
              <a:t>service“ domain </a:t>
            </a:r>
            <a:endParaRPr lang="en-US" dirty="0"/>
          </a:p>
          <a:p>
            <a:pPr marL="457200" indent="-457200" algn="just" defTabSz="1306220">
              <a:buFont typeface="+mj-lt"/>
              <a:buAutoNum type="arabicPeriod"/>
              <a:defRPr/>
            </a:pPr>
            <a:r>
              <a:rPr lang="en-US" b="1" dirty="0"/>
              <a:t>High volumes</a:t>
            </a:r>
            <a:endParaRPr lang="en-US" dirty="0"/>
          </a:p>
          <a:p>
            <a:pPr marL="860425" lvl="5" indent="-514350" algn="just">
              <a:defRPr/>
            </a:pPr>
            <a:r>
              <a:rPr lang="en-US" sz="2200" dirty="0"/>
              <a:t>Car platforms up to 1 million units per year</a:t>
            </a:r>
          </a:p>
          <a:p>
            <a:pPr marL="860425" lvl="5" indent="-514350" algn="just">
              <a:defRPr/>
            </a:pPr>
            <a:r>
              <a:rPr lang="en-US" sz="2200" dirty="0"/>
              <a:t>Shared parts volume covering several platforms</a:t>
            </a:r>
          </a:p>
          <a:p>
            <a:pPr marL="457200" indent="-457200" algn="just" defTabSz="1306220">
              <a:buFont typeface="+mj-lt"/>
              <a:buAutoNum type="arabicPeriod"/>
              <a:defRPr/>
            </a:pPr>
            <a:r>
              <a:rPr lang="en-US" b="1" dirty="0"/>
              <a:t>Long product life cycle</a:t>
            </a:r>
            <a:r>
              <a:rPr lang="en-US" dirty="0"/>
              <a:t>:</a:t>
            </a:r>
          </a:p>
          <a:p>
            <a:pPr marL="806450" lvl="6" indent="-457200" algn="just">
              <a:defRPr/>
            </a:pPr>
            <a:r>
              <a:rPr lang="en-US" sz="2200" dirty="0"/>
              <a:t>6…12 years</a:t>
            </a:r>
          </a:p>
          <a:p>
            <a:pPr marL="806450" lvl="6" indent="-457200" algn="just">
              <a:defRPr/>
            </a:pPr>
            <a:r>
              <a:rPr lang="en-US" sz="2000" dirty="0"/>
              <a:t>20 years including service</a:t>
            </a:r>
          </a:p>
          <a:p>
            <a:pPr marL="457200" indent="-457200" algn="just" defTabSz="1306220">
              <a:buFont typeface="+mj-lt"/>
              <a:buAutoNum type="arabicPeriod"/>
              <a:defRPr/>
            </a:pPr>
            <a:r>
              <a:rPr lang="en-US" b="1" dirty="0"/>
              <a:t>Long design phase compared to electronics industry: </a:t>
            </a:r>
          </a:p>
          <a:p>
            <a:pPr marL="806450" lvl="6" indent="-457200" algn="just">
              <a:defRPr/>
            </a:pPr>
            <a:r>
              <a:rPr lang="en-US" sz="2200" dirty="0"/>
              <a:t>–~4 years from concept to production</a:t>
            </a:r>
          </a:p>
          <a:p>
            <a:pPr marL="457200" indent="-457200" algn="just" defTabSz="1306220">
              <a:buFont typeface="+mj-lt"/>
              <a:buAutoNum type="arabicPeriod"/>
              <a:defRPr/>
            </a:pPr>
            <a:r>
              <a:rPr lang="en-US" b="1" dirty="0"/>
              <a:t>Very high quality standards</a:t>
            </a:r>
            <a:endParaRPr lang="en-US" dirty="0"/>
          </a:p>
          <a:p>
            <a:pPr marL="457200" indent="-457200" algn="just" defTabSz="1306220">
              <a:buFont typeface="+mj-lt"/>
              <a:buAutoNum type="arabicPeriod"/>
              <a:defRPr/>
            </a:pPr>
            <a:r>
              <a:rPr lang="en-US" b="1" dirty="0"/>
              <a:t>Safety requirements </a:t>
            </a:r>
            <a:r>
              <a:rPr lang="en-US" dirty="0"/>
              <a:t>comparable to avionics</a:t>
            </a:r>
          </a:p>
          <a:p>
            <a:pPr marL="806450" lvl="6" indent="-457200" algn="just">
              <a:defRPr/>
            </a:pPr>
            <a:r>
              <a:rPr lang="en-US" sz="2200" dirty="0"/>
              <a:t>External access to vehicle communication only via restricted diagnosis port</a:t>
            </a:r>
          </a:p>
          <a:p>
            <a:pPr marL="457200" indent="-457200" algn="just" defTabSz="1306220">
              <a:buFont typeface="+mj-lt"/>
              <a:buAutoNum type="arabicPeriod"/>
              <a:defRPr/>
            </a:pPr>
            <a:r>
              <a:rPr lang="en-US" b="1" dirty="0"/>
              <a:t>Modular component families </a:t>
            </a:r>
            <a:r>
              <a:rPr lang="en-US" dirty="0"/>
              <a:t>required to meet logistics requirements</a:t>
            </a:r>
          </a:p>
        </p:txBody>
      </p:sp>
    </p:spTree>
    <p:extLst>
      <p:ext uri="{BB962C8B-B14F-4D97-AF65-F5344CB8AC3E}">
        <p14:creationId xmlns:p14="http://schemas.microsoft.com/office/powerpoint/2010/main" xmlns="" val="1860687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34</a:t>
            </a:fld>
            <a:endParaRPr lang="en-US"/>
          </a:p>
        </p:txBody>
      </p:sp>
      <p:sp>
        <p:nvSpPr>
          <p:cNvPr id="5" name="Rectangle 4"/>
          <p:cNvSpPr/>
          <p:nvPr/>
        </p:nvSpPr>
        <p:spPr>
          <a:xfrm>
            <a:off x="533400" y="914400"/>
            <a:ext cx="8229600" cy="954107"/>
          </a:xfrm>
          <a:prstGeom prst="rect">
            <a:avLst/>
          </a:prstGeom>
        </p:spPr>
        <p:txBody>
          <a:bodyPr wrap="square">
            <a:spAutoFit/>
          </a:bodyPr>
          <a:lstStyle/>
          <a:p>
            <a:pPr>
              <a:spcBef>
                <a:spcPct val="0"/>
              </a:spcBef>
            </a:pPr>
            <a:r>
              <a:rPr lang="en-US" sz="2800" b="1" dirty="0">
                <a:solidFill>
                  <a:srgbClr val="0070C0"/>
                </a:solidFill>
              </a:rPr>
              <a:t>Problems and Challenges in Automotive Electronics Industry</a:t>
            </a:r>
          </a:p>
        </p:txBody>
      </p:sp>
      <p:sp>
        <p:nvSpPr>
          <p:cNvPr id="10" name="Text Placeholder 2"/>
          <p:cNvSpPr txBox="1">
            <a:spLocks/>
          </p:cNvSpPr>
          <p:nvPr/>
        </p:nvSpPr>
        <p:spPr>
          <a:xfrm>
            <a:off x="652130" y="1981200"/>
            <a:ext cx="8034670" cy="404434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defTabSz="1306220">
              <a:buFont typeface="+mj-lt"/>
              <a:buAutoNum type="arabicPeriod"/>
              <a:defRPr/>
            </a:pPr>
            <a:r>
              <a:rPr lang="en-US" b="1" dirty="0"/>
              <a:t>Little standardization </a:t>
            </a:r>
            <a:r>
              <a:rPr lang="en-US" dirty="0"/>
              <a:t>for automotive electronics and software existing</a:t>
            </a:r>
          </a:p>
          <a:p>
            <a:pPr marL="457200" indent="-457200" algn="just" defTabSz="1306220">
              <a:buFont typeface="+mj-lt"/>
              <a:buAutoNum type="arabicPeriod"/>
              <a:defRPr/>
            </a:pPr>
            <a:r>
              <a:rPr lang="en-US" b="1" dirty="0"/>
              <a:t>Availability of hardware components</a:t>
            </a:r>
            <a:endParaRPr lang="en-US" dirty="0"/>
          </a:p>
          <a:p>
            <a:pPr marL="860425" lvl="5" indent="-514350" algn="just">
              <a:defRPr/>
            </a:pPr>
            <a:r>
              <a:rPr lang="en-US" sz="2200" dirty="0"/>
              <a:t>–Automotive technology cycles exceeding those for semiconductor industry</a:t>
            </a:r>
          </a:p>
          <a:p>
            <a:pPr marL="860425" lvl="5" indent="-514350" algn="just">
              <a:defRPr/>
            </a:pPr>
            <a:r>
              <a:rPr lang="en-US" sz="2200" dirty="0"/>
              <a:t>–Redesign with new components requires extensive validation</a:t>
            </a:r>
          </a:p>
          <a:p>
            <a:pPr marL="457200" indent="-457200" algn="just" defTabSz="1306220">
              <a:buFont typeface="+mj-lt"/>
              <a:buAutoNum type="arabicPeriod"/>
              <a:defRPr/>
            </a:pPr>
            <a:r>
              <a:rPr lang="en-US" b="1" dirty="0"/>
              <a:t>Service personnel </a:t>
            </a:r>
            <a:r>
              <a:rPr lang="en-US" dirty="0"/>
              <a:t>not qualified for electronics or software based systems</a:t>
            </a:r>
          </a:p>
          <a:p>
            <a:pPr marL="457200" indent="-457200" algn="just" defTabSz="1306220">
              <a:buFont typeface="+mj-lt"/>
              <a:buAutoNum type="arabicPeriod"/>
              <a:defRPr/>
            </a:pPr>
            <a:r>
              <a:rPr lang="en-US" b="1" dirty="0"/>
              <a:t>Embedded systems with mostly hard real-time requirements</a:t>
            </a:r>
            <a:endParaRPr lang="en-US" dirty="0"/>
          </a:p>
          <a:p>
            <a:pPr marL="860425" lvl="5" indent="-514350" algn="just">
              <a:defRPr/>
            </a:pPr>
            <a:r>
              <a:rPr lang="en-US" sz="2200" dirty="0"/>
              <a:t>–Drive train -&gt; order of 100μs</a:t>
            </a:r>
          </a:p>
          <a:p>
            <a:pPr marL="860425" lvl="5" indent="-514350" algn="just">
              <a:defRPr/>
            </a:pPr>
            <a:r>
              <a:rPr lang="en-US" sz="2200" dirty="0"/>
              <a:t>–Chassis -&gt; order of </a:t>
            </a:r>
            <a:r>
              <a:rPr lang="en-US" sz="2200" dirty="0" err="1"/>
              <a:t>ms</a:t>
            </a:r>
            <a:endParaRPr lang="en-US" sz="2200" dirty="0"/>
          </a:p>
          <a:p>
            <a:pPr marL="860425" lvl="5" indent="-514350" algn="just">
              <a:defRPr/>
            </a:pPr>
            <a:r>
              <a:rPr lang="en-US" sz="2200" dirty="0"/>
              <a:t>–Body-&gt; order of 10..100ms</a:t>
            </a:r>
          </a:p>
        </p:txBody>
      </p:sp>
    </p:spTree>
    <p:extLst>
      <p:ext uri="{BB962C8B-B14F-4D97-AF65-F5344CB8AC3E}">
        <p14:creationId xmlns:p14="http://schemas.microsoft.com/office/powerpoint/2010/main" xmlns="" val="1860687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35</a:t>
            </a:fld>
            <a:endParaRPr lang="en-US"/>
          </a:p>
        </p:txBody>
      </p:sp>
      <p:sp>
        <p:nvSpPr>
          <p:cNvPr id="5" name="Rectangle 4"/>
          <p:cNvSpPr/>
          <p:nvPr/>
        </p:nvSpPr>
        <p:spPr>
          <a:xfrm>
            <a:off x="533400" y="914400"/>
            <a:ext cx="7848600" cy="954107"/>
          </a:xfrm>
          <a:prstGeom prst="rect">
            <a:avLst/>
          </a:prstGeom>
        </p:spPr>
        <p:txBody>
          <a:bodyPr wrap="square">
            <a:spAutoFit/>
          </a:bodyPr>
          <a:lstStyle/>
          <a:p>
            <a:pPr>
              <a:spcBef>
                <a:spcPct val="0"/>
              </a:spcBef>
            </a:pPr>
            <a:r>
              <a:rPr lang="en-US" sz="2800" b="1" dirty="0">
                <a:solidFill>
                  <a:srgbClr val="0070C0"/>
                </a:solidFill>
              </a:rPr>
              <a:t>Electrical and Electronics Systems Development Process</a:t>
            </a:r>
          </a:p>
        </p:txBody>
      </p:sp>
      <p:sp>
        <p:nvSpPr>
          <p:cNvPr id="10" name="Rectangle 6"/>
          <p:cNvSpPr>
            <a:spLocks noChangeArrowheads="1"/>
          </p:cNvSpPr>
          <p:nvPr/>
        </p:nvSpPr>
        <p:spPr bwMode="auto">
          <a:xfrm>
            <a:off x="685800" y="2133600"/>
            <a:ext cx="7239000"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lgn="just">
              <a:buFont typeface="Arial" pitchFamily="34" charset="0"/>
              <a:buChar char="•"/>
            </a:pPr>
            <a:r>
              <a:rPr lang="en-US" sz="2400" dirty="0">
                <a:ea typeface="Segoe UI Symbol" pitchFamily="34" charset="0"/>
                <a:cs typeface="Segoe UI Symbol" pitchFamily="34" charset="0"/>
              </a:rPr>
              <a:t>Conventional vehicle development was mainly about designing and testing </a:t>
            </a:r>
            <a:r>
              <a:rPr lang="en-US" sz="2400" dirty="0">
                <a:solidFill>
                  <a:srgbClr val="0070C0"/>
                </a:solidFill>
                <a:ea typeface="Segoe UI Symbol" pitchFamily="34" charset="0"/>
                <a:cs typeface="Segoe UI Symbol" pitchFamily="34" charset="0"/>
              </a:rPr>
              <a:t>mechanical </a:t>
            </a:r>
            <a:r>
              <a:rPr lang="en-US" sz="2400" dirty="0">
                <a:ea typeface="Segoe UI Symbol" pitchFamily="34" charset="0"/>
                <a:cs typeface="Segoe UI Symbol" pitchFamily="34" charset="0"/>
              </a:rPr>
              <a:t>and </a:t>
            </a:r>
            <a:r>
              <a:rPr lang="en-US" sz="2400" dirty="0">
                <a:solidFill>
                  <a:srgbClr val="FFC000"/>
                </a:solidFill>
                <a:ea typeface="Segoe UI Symbol" pitchFamily="34" charset="0"/>
                <a:cs typeface="Segoe UI Symbol" pitchFamily="34" charset="0"/>
              </a:rPr>
              <a:t>electro-mechanical</a:t>
            </a:r>
            <a:r>
              <a:rPr lang="en-US" sz="2400" dirty="0">
                <a:ea typeface="Segoe UI Symbol" pitchFamily="34" charset="0"/>
                <a:cs typeface="Segoe UI Symbol" pitchFamily="34" charset="0"/>
              </a:rPr>
              <a:t> components. </a:t>
            </a:r>
          </a:p>
          <a:p>
            <a:pPr marL="342900" indent="-342900" algn="just">
              <a:buFont typeface="Arial" pitchFamily="34" charset="0"/>
              <a:buChar char="•"/>
            </a:pPr>
            <a:endParaRPr lang="en-US" sz="2400" dirty="0">
              <a:ea typeface="Segoe UI Symbol" pitchFamily="34" charset="0"/>
              <a:cs typeface="Segoe UI Symbol" pitchFamily="34" charset="0"/>
            </a:endParaRPr>
          </a:p>
          <a:p>
            <a:pPr marL="342900" indent="-342900" algn="just">
              <a:buFont typeface="Arial" pitchFamily="34" charset="0"/>
              <a:buChar char="•"/>
            </a:pPr>
            <a:r>
              <a:rPr lang="en-US" sz="2400" dirty="0">
                <a:ea typeface="Segoe UI Symbol" pitchFamily="34" charset="0"/>
                <a:cs typeface="Segoe UI Symbol" pitchFamily="34" charset="0"/>
              </a:rPr>
              <a:t>Over the last decades, cars have become complex systems of E/E systems (Electrical and Electronic systems), and electronics and software development have been integrated into automotive development processes</a:t>
            </a:r>
            <a:endParaRPr lang="en-US" sz="2000" dirty="0">
              <a:ea typeface="Segoe UI Symbol" pitchFamily="34" charset="0"/>
              <a:cs typeface="Segoe UI Symbol" pitchFamily="34" charset="0"/>
            </a:endParaRPr>
          </a:p>
        </p:txBody>
      </p:sp>
    </p:spTree>
    <p:extLst>
      <p:ext uri="{BB962C8B-B14F-4D97-AF65-F5344CB8AC3E}">
        <p14:creationId xmlns:p14="http://schemas.microsoft.com/office/powerpoint/2010/main" xmlns="" val="1860687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36</a:t>
            </a:fld>
            <a:endParaRPr lang="en-US"/>
          </a:p>
        </p:txBody>
      </p:sp>
      <p:sp>
        <p:nvSpPr>
          <p:cNvPr id="5" name="Rectangle 4"/>
          <p:cNvSpPr/>
          <p:nvPr/>
        </p:nvSpPr>
        <p:spPr>
          <a:xfrm>
            <a:off x="533400" y="838200"/>
            <a:ext cx="2752548" cy="523220"/>
          </a:xfrm>
          <a:prstGeom prst="rect">
            <a:avLst/>
          </a:prstGeom>
        </p:spPr>
        <p:txBody>
          <a:bodyPr wrap="none">
            <a:spAutoFit/>
          </a:bodyPr>
          <a:lstStyle/>
          <a:p>
            <a:pPr>
              <a:spcBef>
                <a:spcPct val="0"/>
              </a:spcBef>
            </a:pPr>
            <a:r>
              <a:rPr lang="en-US" sz="2800" b="1" dirty="0">
                <a:solidFill>
                  <a:srgbClr val="0070C0"/>
                </a:solidFill>
              </a:rPr>
              <a:t>What happened?</a:t>
            </a:r>
          </a:p>
        </p:txBody>
      </p:sp>
      <p:sp>
        <p:nvSpPr>
          <p:cNvPr id="10" name="Rectangle 6"/>
          <p:cNvSpPr>
            <a:spLocks noChangeArrowheads="1"/>
          </p:cNvSpPr>
          <p:nvPr/>
        </p:nvSpPr>
        <p:spPr bwMode="auto">
          <a:xfrm>
            <a:off x="533400" y="1752600"/>
            <a:ext cx="8229600" cy="4154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514350" indent="-514350">
              <a:buFont typeface="Segoe UI" pitchFamily="34" charset="0"/>
              <a:buAutoNum type="arabicPeriod"/>
            </a:pPr>
            <a:r>
              <a:rPr lang="en-US" sz="2400" dirty="0">
                <a:cs typeface="Segoe UI Semilight" pitchFamily="34" charset="0"/>
              </a:rPr>
              <a:t>Cars have up to 2500 software controlled functions, representing 10 million lines of software code</a:t>
            </a:r>
          </a:p>
          <a:p>
            <a:pPr marL="514350" indent="-514350">
              <a:buFont typeface="Segoe UI" pitchFamily="34" charset="0"/>
              <a:buAutoNum type="arabicPeriod"/>
            </a:pPr>
            <a:r>
              <a:rPr lang="en-US" sz="2400" dirty="0">
                <a:cs typeface="Segoe UI Semilight" pitchFamily="34" charset="0"/>
              </a:rPr>
              <a:t>These functions are realized by up to 80 ECUs (electronic control units) that communicate via up to 5 different types of system busses</a:t>
            </a:r>
          </a:p>
          <a:p>
            <a:pPr marL="514350" indent="-514350">
              <a:buFont typeface="Segoe UI" pitchFamily="34" charset="0"/>
              <a:buAutoNum type="arabicPeriod"/>
            </a:pPr>
            <a:r>
              <a:rPr lang="en-US" sz="2400" b="1" dirty="0">
                <a:cs typeface="Segoe UI Semilight" pitchFamily="34" charset="0"/>
              </a:rPr>
              <a:t>Up to 40% of a vehicles’ costs are determined by electronics and software </a:t>
            </a:r>
          </a:p>
          <a:p>
            <a:pPr marL="514350" indent="-514350">
              <a:buFont typeface="Segoe UI" pitchFamily="34" charset="0"/>
              <a:buAutoNum type="arabicPeriod"/>
            </a:pPr>
            <a:r>
              <a:rPr lang="en-US" sz="2400" b="1" dirty="0">
                <a:cs typeface="Segoe UI Semilight" pitchFamily="34" charset="0"/>
              </a:rPr>
              <a:t>90% of all innovations are enabled by electronics and software</a:t>
            </a:r>
          </a:p>
          <a:p>
            <a:pPr marL="514350" indent="-514350">
              <a:buFont typeface="Segoe UI" pitchFamily="34" charset="0"/>
              <a:buAutoNum type="arabicPeriod"/>
            </a:pPr>
            <a:r>
              <a:rPr lang="en-US" sz="2400" dirty="0">
                <a:cs typeface="Segoe UI Semilight" pitchFamily="34" charset="0"/>
              </a:rPr>
              <a:t>50–70% of the development costs for an ECU are related to software</a:t>
            </a:r>
            <a:endParaRPr lang="en-US" sz="1600" dirty="0">
              <a:cs typeface="Segoe UI Semilight" pitchFamily="34" charset="0"/>
            </a:endParaRPr>
          </a:p>
        </p:txBody>
      </p:sp>
    </p:spTree>
    <p:extLst>
      <p:ext uri="{BB962C8B-B14F-4D97-AF65-F5344CB8AC3E}">
        <p14:creationId xmlns:p14="http://schemas.microsoft.com/office/powerpoint/2010/main" xmlns="" val="186068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37</a:t>
            </a:fld>
            <a:endParaRPr lang="en-US"/>
          </a:p>
        </p:txBody>
      </p:sp>
      <p:sp>
        <p:nvSpPr>
          <p:cNvPr id="5" name="Rectangle 4"/>
          <p:cNvSpPr/>
          <p:nvPr/>
        </p:nvSpPr>
        <p:spPr>
          <a:xfrm>
            <a:off x="533400" y="838200"/>
            <a:ext cx="8153400" cy="954107"/>
          </a:xfrm>
          <a:prstGeom prst="rect">
            <a:avLst/>
          </a:prstGeom>
        </p:spPr>
        <p:txBody>
          <a:bodyPr wrap="square">
            <a:spAutoFit/>
          </a:bodyPr>
          <a:lstStyle/>
          <a:p>
            <a:r>
              <a:rPr lang="en-US" sz="2800" b="1" dirty="0">
                <a:solidFill>
                  <a:srgbClr val="0070C0"/>
                </a:solidFill>
              </a:rPr>
              <a:t>Complexity of Electrical &amp; Electronic System (Ex BMW Series -7)</a:t>
            </a:r>
            <a:endParaRPr lang="en-IN" sz="2800" dirty="0">
              <a:solidFill>
                <a:srgbClr val="0070C0"/>
              </a:solidFill>
            </a:endParaRPr>
          </a:p>
        </p:txBody>
      </p:sp>
      <p:pic>
        <p:nvPicPr>
          <p:cNvPr id="10" name="Picture 5"/>
          <p:cNvPicPr>
            <a:picLocks noChangeAspect="1"/>
          </p:cNvPicPr>
          <p:nvPr/>
        </p:nvPicPr>
        <p:blipFill>
          <a:blip r:embed="rId4">
            <a:extLst>
              <a:ext uri="{28A0092B-C50C-407E-A947-70E740481C1C}">
                <a14:useLocalDpi xmlns:a14="http://schemas.microsoft.com/office/drawing/2010/main" xmlns="" val="0"/>
              </a:ext>
            </a:extLst>
          </a:blip>
          <a:srcRect l="11278" t="14584" r="9212" b="9436"/>
          <a:stretch>
            <a:fillRect/>
          </a:stretch>
        </p:blipFill>
        <p:spPr bwMode="auto">
          <a:xfrm>
            <a:off x="629019" y="1905000"/>
            <a:ext cx="7829181" cy="4206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38</a:t>
            </a:fld>
            <a:endParaRPr lang="en-US"/>
          </a:p>
        </p:txBody>
      </p:sp>
      <p:sp>
        <p:nvSpPr>
          <p:cNvPr id="5" name="Rectangle 4"/>
          <p:cNvSpPr/>
          <p:nvPr/>
        </p:nvSpPr>
        <p:spPr>
          <a:xfrm>
            <a:off x="533400" y="838200"/>
            <a:ext cx="2652521" cy="523220"/>
          </a:xfrm>
          <a:prstGeom prst="rect">
            <a:avLst/>
          </a:prstGeom>
        </p:spPr>
        <p:txBody>
          <a:bodyPr wrap="none">
            <a:spAutoFit/>
          </a:bodyPr>
          <a:lstStyle/>
          <a:p>
            <a:r>
              <a:rPr lang="en-US" sz="2800" b="1" dirty="0">
                <a:solidFill>
                  <a:srgbClr val="0070C0"/>
                </a:solidFill>
              </a:rPr>
              <a:t>Vehicle Domains</a:t>
            </a:r>
            <a:endParaRPr lang="en-IN" sz="2800" dirty="0">
              <a:solidFill>
                <a:srgbClr val="0070C0"/>
              </a:solidFill>
            </a:endParaRPr>
          </a:p>
        </p:txBody>
      </p:sp>
      <p:sp>
        <p:nvSpPr>
          <p:cNvPr id="10" name="Rectangle 4"/>
          <p:cNvSpPr>
            <a:spLocks noChangeArrowheads="1"/>
          </p:cNvSpPr>
          <p:nvPr/>
        </p:nvSpPr>
        <p:spPr bwMode="auto">
          <a:xfrm>
            <a:off x="329381" y="1657689"/>
            <a:ext cx="4206875" cy="1631216"/>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r>
              <a:rPr lang="en-US" sz="2000" b="1" dirty="0">
                <a:latin typeface="Segoe UI Symbol" pitchFamily="34" charset="0"/>
                <a:ea typeface="Segoe UI Symbol" pitchFamily="34" charset="0"/>
                <a:cs typeface="Segoe UI Symbol" pitchFamily="34" charset="0"/>
              </a:rPr>
              <a:t>Infotainment: </a:t>
            </a:r>
            <a:r>
              <a:rPr lang="en-US" sz="1600" dirty="0">
                <a:latin typeface="Segoe UI Symbol" pitchFamily="34" charset="0"/>
                <a:ea typeface="Segoe UI Symbol" pitchFamily="34" charset="0"/>
                <a:cs typeface="Segoe UI Symbol" pitchFamily="34" charset="0"/>
              </a:rPr>
              <a:t>Functions for information, entertainment and communication - instrument panel, audio system, antenna tuner, video module, navigation system, telephone etc.), including the central HMI (Human Machine Interface)</a:t>
            </a:r>
            <a:endParaRPr lang="en-US" sz="1100" dirty="0">
              <a:latin typeface="Segoe UI Symbol" pitchFamily="34" charset="0"/>
              <a:ea typeface="Segoe UI Symbol" pitchFamily="34" charset="0"/>
              <a:cs typeface="Segoe UI Symbol" pitchFamily="34" charset="0"/>
            </a:endParaRPr>
          </a:p>
        </p:txBody>
      </p:sp>
      <p:sp>
        <p:nvSpPr>
          <p:cNvPr id="12" name="Rectangle 7"/>
          <p:cNvSpPr>
            <a:spLocks noChangeArrowheads="1"/>
          </p:cNvSpPr>
          <p:nvPr/>
        </p:nvSpPr>
        <p:spPr bwMode="auto">
          <a:xfrm>
            <a:off x="363351" y="3694131"/>
            <a:ext cx="4206875" cy="138499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r>
              <a:rPr lang="en-US" sz="2000" b="1" dirty="0">
                <a:latin typeface="Segoe UI Symbol" pitchFamily="34" charset="0"/>
                <a:ea typeface="Segoe UI Symbol" pitchFamily="34" charset="0"/>
                <a:cs typeface="Segoe UI Symbol" pitchFamily="34" charset="0"/>
              </a:rPr>
              <a:t>Powertrain: </a:t>
            </a:r>
            <a:r>
              <a:rPr lang="en-US" sz="1600" dirty="0">
                <a:latin typeface="Segoe UI Symbol" pitchFamily="34" charset="0"/>
                <a:ea typeface="Segoe UI Symbol" pitchFamily="34" charset="0"/>
                <a:cs typeface="Segoe UI Symbol" pitchFamily="34" charset="0"/>
              </a:rPr>
              <a:t>All functions controlling the generation of driving power and its conversion into propulsion: Digital engine control, gear control, fuel pump, onboard diagnostics</a:t>
            </a:r>
            <a:endParaRPr lang="en-US" sz="1100" dirty="0">
              <a:latin typeface="Segoe UI Symbol" pitchFamily="34" charset="0"/>
              <a:ea typeface="Segoe UI Symbol" pitchFamily="34" charset="0"/>
              <a:cs typeface="Segoe UI Symbol" pitchFamily="34" charset="0"/>
            </a:endParaRPr>
          </a:p>
        </p:txBody>
      </p:sp>
      <p:sp>
        <p:nvSpPr>
          <p:cNvPr id="14" name="Rectangle 5"/>
          <p:cNvSpPr>
            <a:spLocks noChangeArrowheads="1"/>
          </p:cNvSpPr>
          <p:nvPr/>
        </p:nvSpPr>
        <p:spPr bwMode="auto">
          <a:xfrm>
            <a:off x="4750288" y="1652235"/>
            <a:ext cx="3925186" cy="1384995"/>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r>
              <a:rPr lang="en-US" sz="2000" b="1" dirty="0">
                <a:latin typeface="Segoe UI Symbol" pitchFamily="34" charset="0"/>
                <a:ea typeface="Segoe UI Symbol" pitchFamily="34" charset="0"/>
                <a:cs typeface="Segoe UI Symbol" pitchFamily="34" charset="0"/>
              </a:rPr>
              <a:t>Body electronics: </a:t>
            </a:r>
            <a:r>
              <a:rPr lang="en-US" sz="1600" dirty="0">
                <a:latin typeface="Segoe UI Symbol" pitchFamily="34" charset="0"/>
                <a:ea typeface="Segoe UI Symbol" pitchFamily="34" charset="0"/>
                <a:cs typeface="Segoe UI Symbol" pitchFamily="34" charset="0"/>
              </a:rPr>
              <a:t>Central vehicle functions such as access management systems and anti-theft devices actuation of windows, tailgates, seats, and wipers, or cabin air management</a:t>
            </a:r>
            <a:endParaRPr lang="en-US" sz="1400" dirty="0">
              <a:latin typeface="Segoe UI Symbol" pitchFamily="34" charset="0"/>
              <a:ea typeface="Segoe UI Symbol" pitchFamily="34" charset="0"/>
              <a:cs typeface="Segoe UI Symbol" pitchFamily="34" charset="0"/>
            </a:endParaRPr>
          </a:p>
        </p:txBody>
      </p:sp>
      <p:sp>
        <p:nvSpPr>
          <p:cNvPr id="15" name="Rectangle 6"/>
          <p:cNvSpPr>
            <a:spLocks noChangeArrowheads="1"/>
          </p:cNvSpPr>
          <p:nvPr/>
        </p:nvSpPr>
        <p:spPr bwMode="auto">
          <a:xfrm>
            <a:off x="4783958" y="3287133"/>
            <a:ext cx="4025807" cy="89255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r>
              <a:rPr lang="en-US" sz="2000" b="1" dirty="0">
                <a:latin typeface="Segoe UI Symbol" pitchFamily="34" charset="0"/>
                <a:ea typeface="Segoe UI Symbol" pitchFamily="34" charset="0"/>
                <a:cs typeface="Segoe UI Symbol" pitchFamily="34" charset="0"/>
              </a:rPr>
              <a:t>Chassis and driver assistance: </a:t>
            </a:r>
            <a:r>
              <a:rPr lang="en-US" sz="1600" dirty="0">
                <a:latin typeface="Segoe UI Symbol" pitchFamily="34" charset="0"/>
                <a:ea typeface="Segoe UI Symbol" pitchFamily="34" charset="0"/>
                <a:cs typeface="Segoe UI Symbol" pitchFamily="34" charset="0"/>
              </a:rPr>
              <a:t>Functions enabling safe vehicle dynamics, such as ABS</a:t>
            </a:r>
            <a:endParaRPr lang="en-US" sz="1100" dirty="0">
              <a:latin typeface="Segoe UI Symbol" pitchFamily="34" charset="0"/>
              <a:ea typeface="Segoe UI Symbol" pitchFamily="34" charset="0"/>
              <a:cs typeface="Segoe UI Symbol" pitchFamily="34" charset="0"/>
            </a:endParaRPr>
          </a:p>
        </p:txBody>
      </p:sp>
      <p:sp>
        <p:nvSpPr>
          <p:cNvPr id="16" name="Rectangle 8"/>
          <p:cNvSpPr>
            <a:spLocks noChangeArrowheads="1"/>
          </p:cNvSpPr>
          <p:nvPr/>
        </p:nvSpPr>
        <p:spPr bwMode="auto">
          <a:xfrm>
            <a:off x="4724397" y="4361819"/>
            <a:ext cx="4088912" cy="1138773"/>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r>
              <a:rPr lang="en-US" sz="2000" b="1" dirty="0">
                <a:latin typeface="Segoe UI Symbol" pitchFamily="34" charset="0"/>
                <a:ea typeface="Segoe UI Symbol" pitchFamily="34" charset="0"/>
                <a:cs typeface="Segoe UI Symbol" pitchFamily="34" charset="0"/>
              </a:rPr>
              <a:t>Safety: </a:t>
            </a:r>
            <a:r>
              <a:rPr lang="en-US" sz="1600" dirty="0">
                <a:latin typeface="Segoe UI Symbol" pitchFamily="34" charset="0"/>
                <a:ea typeface="Segoe UI Symbol" pitchFamily="34" charset="0"/>
                <a:cs typeface="Segoe UI Symbol" pitchFamily="34" charset="0"/>
              </a:rPr>
              <a:t>Functions for collision detection and injury mitigation such as seat belt pre-tensioners, airbags, pyrotechnic roll-over bars </a:t>
            </a:r>
            <a:r>
              <a:rPr lang="en-US" sz="1600" dirty="0" err="1">
                <a:latin typeface="Segoe UI Symbol" pitchFamily="34" charset="0"/>
                <a:ea typeface="Segoe UI Symbol" pitchFamily="34" charset="0"/>
                <a:cs typeface="Segoe UI Symbol" pitchFamily="34" charset="0"/>
              </a:rPr>
              <a:t>etc</a:t>
            </a:r>
            <a:endParaRPr lang="en-US" sz="1100" dirty="0">
              <a:latin typeface="Segoe UI Symbol" pitchFamily="34" charset="0"/>
              <a:ea typeface="Segoe UI Symbol" pitchFamily="34" charset="0"/>
              <a:cs typeface="Segoe UI Symbol" pitchFamily="34" charset="0"/>
            </a:endParaRPr>
          </a:p>
        </p:txBody>
      </p:sp>
    </p:spTree>
    <p:extLst>
      <p:ext uri="{BB962C8B-B14F-4D97-AF65-F5344CB8AC3E}">
        <p14:creationId xmlns:p14="http://schemas.microsoft.com/office/powerpoint/2010/main" xmlns="" val="1860687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39</a:t>
            </a:fld>
            <a:endParaRPr lang="en-US"/>
          </a:p>
        </p:txBody>
      </p:sp>
      <p:sp>
        <p:nvSpPr>
          <p:cNvPr id="5" name="Rectangle 4"/>
          <p:cNvSpPr/>
          <p:nvPr/>
        </p:nvSpPr>
        <p:spPr>
          <a:xfrm>
            <a:off x="533400" y="914400"/>
            <a:ext cx="5516895" cy="523220"/>
          </a:xfrm>
          <a:prstGeom prst="rect">
            <a:avLst/>
          </a:prstGeom>
        </p:spPr>
        <p:txBody>
          <a:bodyPr wrap="none">
            <a:spAutoFit/>
          </a:bodyPr>
          <a:lstStyle/>
          <a:p>
            <a:r>
              <a:rPr lang="en-US" sz="2800" b="1" dirty="0">
                <a:solidFill>
                  <a:srgbClr val="0070C0"/>
                </a:solidFill>
              </a:rPr>
              <a:t>Why Systems Engineering Approach</a:t>
            </a:r>
            <a:endParaRPr lang="en-IN" sz="2800" dirty="0">
              <a:solidFill>
                <a:srgbClr val="0070C0"/>
              </a:solidFill>
            </a:endParaRPr>
          </a:p>
        </p:txBody>
      </p:sp>
      <p:sp>
        <p:nvSpPr>
          <p:cNvPr id="10" name="Rectangle 5"/>
          <p:cNvSpPr>
            <a:spLocks noChangeArrowheads="1"/>
          </p:cNvSpPr>
          <p:nvPr/>
        </p:nvSpPr>
        <p:spPr bwMode="auto">
          <a:xfrm>
            <a:off x="533400" y="1464654"/>
            <a:ext cx="794429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sz="2000" dirty="0">
                <a:latin typeface="Segoe UI Symbol" pitchFamily="34" charset="0"/>
                <a:ea typeface="Segoe UI Symbol" pitchFamily="34" charset="0"/>
                <a:cs typeface="Segoe UI Symbol" pitchFamily="34" charset="0"/>
              </a:rPr>
              <a:t>Automotive development unquestionably has its roots in traditional engineering, and the prevailing culture in development centers is dominated by </a:t>
            </a:r>
            <a:r>
              <a:rPr lang="en-US" sz="2000" b="1" dirty="0">
                <a:latin typeface="Segoe UI Symbol" pitchFamily="34" charset="0"/>
                <a:ea typeface="Segoe UI Symbol" pitchFamily="34" charset="0"/>
                <a:cs typeface="Segoe UI Symbol" pitchFamily="34" charset="0"/>
              </a:rPr>
              <a:t>“car guys”</a:t>
            </a:r>
            <a:endParaRPr lang="en-US" sz="1400" b="1" dirty="0">
              <a:latin typeface="Segoe UI Symbol" pitchFamily="34" charset="0"/>
              <a:ea typeface="Segoe UI Symbol" pitchFamily="34" charset="0"/>
              <a:cs typeface="Segoe UI Symbol" pitchFamily="34" charset="0"/>
            </a:endParaRPr>
          </a:p>
        </p:txBody>
      </p:sp>
      <p:pic>
        <p:nvPicPr>
          <p:cNvPr id="12"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517650" y="2667000"/>
            <a:ext cx="6108700" cy="3262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4</a:t>
            </a:fld>
            <a:endParaRPr lang="en-US"/>
          </a:p>
        </p:txBody>
      </p:sp>
      <p:sp>
        <p:nvSpPr>
          <p:cNvPr id="12" name="Title 1"/>
          <p:cNvSpPr>
            <a:spLocks noGrp="1"/>
          </p:cNvSpPr>
          <p:nvPr>
            <p:ph type="title"/>
          </p:nvPr>
        </p:nvSpPr>
        <p:spPr>
          <a:xfrm>
            <a:off x="525483" y="838200"/>
            <a:ext cx="8229600" cy="1143000"/>
          </a:xfrm>
        </p:spPr>
        <p:txBody>
          <a:bodyPr rtlCol="0">
            <a:normAutofit/>
          </a:bodyPr>
          <a:lstStyle/>
          <a:p>
            <a:pPr fontAlgn="auto">
              <a:spcAft>
                <a:spcPts val="0"/>
              </a:spcAft>
              <a:defRPr/>
            </a:pPr>
            <a:r>
              <a:rPr lang="en-IN" sz="2800" b="1" dirty="0">
                <a:solidFill>
                  <a:srgbClr val="0070C0"/>
                </a:solidFill>
              </a:rPr>
              <a:t>Why do we need electronics in Automotives? </a:t>
            </a:r>
          </a:p>
        </p:txBody>
      </p:sp>
      <p:sp>
        <p:nvSpPr>
          <p:cNvPr id="14" name="TextBox 2"/>
          <p:cNvSpPr txBox="1">
            <a:spLocks noChangeArrowheads="1"/>
          </p:cNvSpPr>
          <p:nvPr/>
        </p:nvSpPr>
        <p:spPr bwMode="auto">
          <a:xfrm>
            <a:off x="670956" y="1905000"/>
            <a:ext cx="7858125" cy="3877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buFontTx/>
              <a:buChar char="•"/>
            </a:pPr>
            <a:r>
              <a:rPr lang="en-US" altLang="ko-KR" sz="2400" dirty="0">
                <a:ea typeface="굴림" pitchFamily="34" charset="-127"/>
              </a:rPr>
              <a:t>Fuel efficiency</a:t>
            </a:r>
          </a:p>
          <a:p>
            <a:pPr>
              <a:spcBef>
                <a:spcPct val="50000"/>
              </a:spcBef>
              <a:buFontTx/>
              <a:buChar char="•"/>
            </a:pPr>
            <a:r>
              <a:rPr lang="en-US" altLang="ko-KR" sz="2400" dirty="0">
                <a:ea typeface="굴림" pitchFamily="34" charset="-127"/>
              </a:rPr>
              <a:t>Exhaust  particle</a:t>
            </a:r>
          </a:p>
          <a:p>
            <a:pPr>
              <a:spcBef>
                <a:spcPct val="50000"/>
              </a:spcBef>
              <a:buFontTx/>
              <a:buChar char="•"/>
            </a:pPr>
            <a:r>
              <a:rPr lang="en-US" altLang="ko-KR" sz="2400" dirty="0">
                <a:ea typeface="굴림" pitchFamily="34" charset="-127"/>
              </a:rPr>
              <a:t>Control the temp inside engine</a:t>
            </a:r>
          </a:p>
          <a:p>
            <a:pPr>
              <a:spcBef>
                <a:spcPct val="50000"/>
              </a:spcBef>
              <a:buFontTx/>
              <a:buChar char="•"/>
            </a:pPr>
            <a:r>
              <a:rPr lang="en-US" altLang="ko-KR" sz="2400" dirty="0">
                <a:ea typeface="굴림" pitchFamily="34" charset="-127"/>
              </a:rPr>
              <a:t>High power</a:t>
            </a:r>
          </a:p>
          <a:p>
            <a:pPr>
              <a:spcBef>
                <a:spcPct val="50000"/>
              </a:spcBef>
              <a:buFontTx/>
              <a:buChar char="•"/>
            </a:pPr>
            <a:r>
              <a:rPr lang="en-US" altLang="ko-KR" sz="2400" dirty="0">
                <a:ea typeface="굴림" pitchFamily="34" charset="-127"/>
              </a:rPr>
              <a:t>Higher torque</a:t>
            </a:r>
          </a:p>
          <a:p>
            <a:pPr>
              <a:spcBef>
                <a:spcPct val="50000"/>
              </a:spcBef>
              <a:buFontTx/>
              <a:buChar char="•"/>
            </a:pPr>
            <a:r>
              <a:rPr lang="en-US" altLang="ko-KR" sz="2400" dirty="0">
                <a:ea typeface="굴림" pitchFamily="34" charset="-127"/>
              </a:rPr>
              <a:t>Control knocking</a:t>
            </a:r>
          </a:p>
          <a:p>
            <a:pPr>
              <a:spcBef>
                <a:spcPct val="50000"/>
              </a:spcBef>
            </a:pPr>
            <a:endParaRPr lang="en-US" altLang="ko-KR" sz="2800" b="1" dirty="0">
              <a:ea typeface="굴림" pitchFamily="34" charset="-127"/>
            </a:endParaRPr>
          </a:p>
        </p:txBody>
      </p:sp>
      <p:sp>
        <p:nvSpPr>
          <p:cNvPr id="15" name="Right Brace 14"/>
          <p:cNvSpPr/>
          <p:nvPr/>
        </p:nvSpPr>
        <p:spPr>
          <a:xfrm>
            <a:off x="4724400" y="1952564"/>
            <a:ext cx="857250" cy="3252787"/>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Oval Callout 15"/>
          <p:cNvSpPr/>
          <p:nvPr/>
        </p:nvSpPr>
        <p:spPr>
          <a:xfrm>
            <a:off x="5410200" y="3124200"/>
            <a:ext cx="1785938" cy="803012"/>
          </a:xfrm>
          <a:prstGeom prst="wedgeEllipseCallout">
            <a:avLst>
              <a:gd name="adj1" fmla="val -23898"/>
              <a:gd name="adj2" fmla="val 36115"/>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ECM</a:t>
            </a:r>
          </a:p>
        </p:txBody>
      </p:sp>
    </p:spTree>
    <p:extLst>
      <p:ext uri="{BB962C8B-B14F-4D97-AF65-F5344CB8AC3E}">
        <p14:creationId xmlns:p14="http://schemas.microsoft.com/office/powerpoint/2010/main" xmlns="" val="528509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40</a:t>
            </a:fld>
            <a:endParaRPr lang="en-US"/>
          </a:p>
        </p:txBody>
      </p:sp>
      <p:sp>
        <p:nvSpPr>
          <p:cNvPr id="5" name="Rectangle 4"/>
          <p:cNvSpPr/>
          <p:nvPr/>
        </p:nvSpPr>
        <p:spPr>
          <a:xfrm>
            <a:off x="533400" y="838200"/>
            <a:ext cx="5284524" cy="523220"/>
          </a:xfrm>
          <a:prstGeom prst="rect">
            <a:avLst/>
          </a:prstGeom>
        </p:spPr>
        <p:txBody>
          <a:bodyPr wrap="none">
            <a:spAutoFit/>
          </a:bodyPr>
          <a:lstStyle/>
          <a:p>
            <a:r>
              <a:rPr lang="en-US" sz="2800" b="1" dirty="0">
                <a:solidFill>
                  <a:srgbClr val="0070C0"/>
                </a:solidFill>
              </a:rPr>
              <a:t>Classical V-Model of Development</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 y="1600201"/>
            <a:ext cx="7370141" cy="4005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41</a:t>
            </a:fld>
            <a:endParaRPr lang="en-US"/>
          </a:p>
        </p:txBody>
      </p:sp>
      <p:sp>
        <p:nvSpPr>
          <p:cNvPr id="5" name="Rectangle 4"/>
          <p:cNvSpPr/>
          <p:nvPr/>
        </p:nvSpPr>
        <p:spPr>
          <a:xfrm>
            <a:off x="529856" y="914400"/>
            <a:ext cx="7772400" cy="523220"/>
          </a:xfrm>
          <a:prstGeom prst="rect">
            <a:avLst/>
          </a:prstGeom>
        </p:spPr>
        <p:txBody>
          <a:bodyPr wrap="square">
            <a:spAutoFit/>
          </a:bodyPr>
          <a:lstStyle/>
          <a:p>
            <a:pPr>
              <a:spcBef>
                <a:spcPct val="0"/>
              </a:spcBef>
            </a:pPr>
            <a:r>
              <a:rPr lang="en-US" sz="2800" b="1" dirty="0">
                <a:solidFill>
                  <a:srgbClr val="0070C0"/>
                </a:solidFill>
              </a:rPr>
              <a:t>Requirements Elicitation, Engineering &amp; Analysis</a:t>
            </a:r>
          </a:p>
        </p:txBody>
      </p:sp>
      <p:sp>
        <p:nvSpPr>
          <p:cNvPr id="18" name="Text Placeholder 2"/>
          <p:cNvSpPr txBox="1">
            <a:spLocks/>
          </p:cNvSpPr>
          <p:nvPr/>
        </p:nvSpPr>
        <p:spPr>
          <a:xfrm>
            <a:off x="528084" y="1873286"/>
            <a:ext cx="4022725" cy="1484312"/>
          </a:xfrm>
          <a:prstGeom prst="rect">
            <a:avLst/>
          </a:prstGeom>
          <a:ln>
            <a:solidFill>
              <a:schemeClr val="tx1"/>
            </a:solidFill>
          </a:ln>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indent="-514350" defTabSz="1306220">
              <a:spcBef>
                <a:spcPts val="0"/>
              </a:spcBef>
              <a:buFont typeface="+mj-lt"/>
              <a:buAutoNum type="arabicPeriod"/>
              <a:defRPr/>
            </a:pPr>
            <a:r>
              <a:rPr lang="en-US" sz="2000" dirty="0"/>
              <a:t>Stakeholder interviews</a:t>
            </a:r>
          </a:p>
          <a:p>
            <a:pPr marL="514350" indent="-514350" defTabSz="1306220">
              <a:spcBef>
                <a:spcPts val="0"/>
              </a:spcBef>
              <a:buFont typeface="+mj-lt"/>
              <a:buAutoNum type="arabicPeriod"/>
              <a:defRPr/>
            </a:pPr>
            <a:r>
              <a:rPr lang="en-US" sz="2000" dirty="0"/>
              <a:t>Observation of stakeholders</a:t>
            </a:r>
          </a:p>
          <a:p>
            <a:pPr marL="514350" indent="-514350" defTabSz="1306220">
              <a:spcBef>
                <a:spcPts val="0"/>
              </a:spcBef>
              <a:buFont typeface="+mj-lt"/>
              <a:buAutoNum type="arabicPeriod"/>
              <a:defRPr/>
            </a:pPr>
            <a:r>
              <a:rPr lang="en-US" sz="2000" dirty="0"/>
              <a:t>Testing and commenting on the usability of a system prototype</a:t>
            </a:r>
          </a:p>
          <a:p>
            <a:pPr marL="514350" indent="-514350" defTabSz="1306220">
              <a:spcBef>
                <a:spcPts val="0"/>
              </a:spcBef>
              <a:buFont typeface="+mj-lt"/>
              <a:buAutoNum type="arabicPeriod"/>
              <a:defRPr/>
            </a:pPr>
            <a:r>
              <a:rPr lang="en-US" sz="2000" dirty="0"/>
              <a:t>Testing of existing systems</a:t>
            </a:r>
          </a:p>
        </p:txBody>
      </p:sp>
      <p:sp>
        <p:nvSpPr>
          <p:cNvPr id="19" name="Rectangle 18"/>
          <p:cNvSpPr/>
          <p:nvPr/>
        </p:nvSpPr>
        <p:spPr>
          <a:xfrm>
            <a:off x="528084" y="1535112"/>
            <a:ext cx="2117725" cy="33655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0" fontAlgn="auto">
              <a:spcBef>
                <a:spcPts val="0"/>
              </a:spcBef>
              <a:spcAft>
                <a:spcPts val="0"/>
              </a:spcAft>
              <a:defRPr/>
            </a:pPr>
            <a:r>
              <a:rPr lang="en-US" dirty="0"/>
              <a:t>Elicitation</a:t>
            </a:r>
          </a:p>
        </p:txBody>
      </p:sp>
      <p:sp>
        <p:nvSpPr>
          <p:cNvPr id="20" name="Rectangle 7"/>
          <p:cNvSpPr>
            <a:spLocks noChangeArrowheads="1"/>
          </p:cNvSpPr>
          <p:nvPr/>
        </p:nvSpPr>
        <p:spPr bwMode="auto">
          <a:xfrm>
            <a:off x="5098312" y="1904345"/>
            <a:ext cx="3962400" cy="132343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p>
            <a:pPr marL="514350" indent="-514350">
              <a:buFont typeface="Segoe UI" pitchFamily="34" charset="0"/>
              <a:buAutoNum type="arabicPeriod"/>
            </a:pPr>
            <a:r>
              <a:rPr lang="en-US" sz="2000" dirty="0"/>
              <a:t>Possible conflicts</a:t>
            </a:r>
          </a:p>
          <a:p>
            <a:pPr marL="514350" indent="-514350">
              <a:buFont typeface="Segoe UI" pitchFamily="34" charset="0"/>
              <a:buAutoNum type="arabicPeriod"/>
            </a:pPr>
            <a:r>
              <a:rPr lang="en-US" sz="2000" dirty="0"/>
              <a:t>Interfaces to the environment</a:t>
            </a:r>
          </a:p>
          <a:p>
            <a:pPr marL="514350" indent="-514350">
              <a:buFont typeface="Segoe UI" pitchFamily="34" charset="0"/>
              <a:buAutoNum type="arabicPeriod"/>
            </a:pPr>
            <a:r>
              <a:rPr lang="en-US" sz="2000" dirty="0"/>
              <a:t>Completeness</a:t>
            </a:r>
          </a:p>
          <a:p>
            <a:pPr marL="514350" indent="-514350">
              <a:buFont typeface="Segoe UI" pitchFamily="34" charset="0"/>
              <a:buAutoNum type="arabicPeriod"/>
            </a:pPr>
            <a:r>
              <a:rPr lang="en-US" sz="2000" dirty="0"/>
              <a:t>Ambiguity</a:t>
            </a:r>
            <a:endParaRPr lang="en-US" sz="1400" dirty="0"/>
          </a:p>
        </p:txBody>
      </p:sp>
      <p:sp>
        <p:nvSpPr>
          <p:cNvPr id="21" name="Rectangle 20"/>
          <p:cNvSpPr/>
          <p:nvPr/>
        </p:nvSpPr>
        <p:spPr>
          <a:xfrm>
            <a:off x="5114925" y="1437620"/>
            <a:ext cx="2124075" cy="4667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0" fontAlgn="auto">
              <a:spcBef>
                <a:spcPts val="0"/>
              </a:spcBef>
              <a:spcAft>
                <a:spcPts val="0"/>
              </a:spcAft>
              <a:defRPr/>
            </a:pPr>
            <a:r>
              <a:rPr lang="en-US" dirty="0"/>
              <a:t>Analysis</a:t>
            </a:r>
          </a:p>
        </p:txBody>
      </p:sp>
      <p:pic>
        <p:nvPicPr>
          <p:cNvPr id="22" name="Picture 9"/>
          <p:cNvPicPr>
            <a:picLocks noChangeAspect="1"/>
          </p:cNvPicPr>
          <p:nvPr/>
        </p:nvPicPr>
        <p:blipFill>
          <a:blip r:embed="rId4">
            <a:extLst>
              <a:ext uri="{28A0092B-C50C-407E-A947-70E740481C1C}">
                <a14:useLocalDpi xmlns:a14="http://schemas.microsoft.com/office/drawing/2010/main" xmlns="" val="0"/>
              </a:ext>
            </a:extLst>
          </a:blip>
          <a:srcRect l="14035" t="35907" r="10864" b="26593"/>
          <a:stretch>
            <a:fillRect/>
          </a:stretch>
        </p:blipFill>
        <p:spPr bwMode="auto">
          <a:xfrm>
            <a:off x="484483" y="4048125"/>
            <a:ext cx="8175033" cy="22951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Rectangle 22"/>
          <p:cNvSpPr/>
          <p:nvPr/>
        </p:nvSpPr>
        <p:spPr>
          <a:xfrm>
            <a:off x="528010" y="3581400"/>
            <a:ext cx="3071813" cy="46672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0" fontAlgn="auto">
              <a:spcBef>
                <a:spcPts val="0"/>
              </a:spcBef>
              <a:spcAft>
                <a:spcPts val="0"/>
              </a:spcAft>
              <a:defRPr/>
            </a:pPr>
            <a:r>
              <a:rPr lang="en-US" dirty="0"/>
              <a:t>Example</a:t>
            </a:r>
          </a:p>
        </p:txBody>
      </p:sp>
    </p:spTree>
    <p:extLst>
      <p:ext uri="{BB962C8B-B14F-4D97-AF65-F5344CB8AC3E}">
        <p14:creationId xmlns:p14="http://schemas.microsoft.com/office/powerpoint/2010/main" xmlns="" val="1860687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42</a:t>
            </a:fld>
            <a:endParaRPr lang="en-US"/>
          </a:p>
        </p:txBody>
      </p:sp>
      <p:sp>
        <p:nvSpPr>
          <p:cNvPr id="5" name="Rectangle 4"/>
          <p:cNvSpPr/>
          <p:nvPr/>
        </p:nvSpPr>
        <p:spPr>
          <a:xfrm>
            <a:off x="533400" y="914400"/>
            <a:ext cx="4739118" cy="523220"/>
          </a:xfrm>
          <a:prstGeom prst="rect">
            <a:avLst/>
          </a:prstGeom>
        </p:spPr>
        <p:txBody>
          <a:bodyPr wrap="none">
            <a:spAutoFit/>
          </a:bodyPr>
          <a:lstStyle/>
          <a:p>
            <a:pPr>
              <a:spcBef>
                <a:spcPct val="0"/>
              </a:spcBef>
            </a:pPr>
            <a:r>
              <a:rPr lang="en-US" sz="2800" b="1" dirty="0">
                <a:solidFill>
                  <a:srgbClr val="0070C0"/>
                </a:solidFill>
              </a:rPr>
              <a:t>Documentation and Validation</a:t>
            </a:r>
          </a:p>
        </p:txBody>
      </p:sp>
      <p:sp>
        <p:nvSpPr>
          <p:cNvPr id="10" name="Text Placeholder 2"/>
          <p:cNvSpPr txBox="1">
            <a:spLocks/>
          </p:cNvSpPr>
          <p:nvPr/>
        </p:nvSpPr>
        <p:spPr>
          <a:xfrm>
            <a:off x="685800" y="1469617"/>
            <a:ext cx="7772400" cy="54149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spcBef>
                <a:spcPts val="863"/>
              </a:spcBef>
            </a:pPr>
            <a:r>
              <a:rPr lang="en-US" sz="2000" dirty="0"/>
              <a:t>Eventually, system requirements must be specified in a formal requirements specification document that can be systematically reviewed, evaluated, and approved, and which serves as the binding basis for the following system design.</a:t>
            </a:r>
          </a:p>
          <a:p>
            <a:pPr algn="just">
              <a:spcBef>
                <a:spcPts val="863"/>
              </a:spcBef>
            </a:pPr>
            <a:r>
              <a:rPr lang="en-US" sz="2000" dirty="0"/>
              <a:t>Typical forms of documentation are use cases (specifications of how the system should respond to a certain request from outside) or process specifications. IT tools that support requirements management </a:t>
            </a:r>
            <a:r>
              <a:rPr lang="en-US" sz="2000" b="1" dirty="0"/>
              <a:t>(e.g. DOORS from </a:t>
            </a:r>
            <a:r>
              <a:rPr lang="en-US" sz="2000" b="1" dirty="0" err="1"/>
              <a:t>Telelogic</a:t>
            </a:r>
            <a:r>
              <a:rPr lang="en-US" sz="2000" b="1" dirty="0"/>
              <a:t>/IBM)</a:t>
            </a:r>
            <a:r>
              <a:rPr lang="en-US" sz="2000" dirty="0"/>
              <a:t> usually use database systems that not only allow structured documentation but also attribution and linkage of requirements, and offer an interface to general office applications.</a:t>
            </a:r>
          </a:p>
        </p:txBody>
      </p:sp>
    </p:spTree>
    <p:extLst>
      <p:ext uri="{BB962C8B-B14F-4D97-AF65-F5344CB8AC3E}">
        <p14:creationId xmlns:p14="http://schemas.microsoft.com/office/powerpoint/2010/main" xmlns="" val="1860687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8C94E9EC-0209-4B26-BC51-7F5F46621AE2}"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Lab (17EECP303)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485310" y="814613"/>
            <a:ext cx="8506290" cy="523220"/>
          </a:xfrm>
          <a:prstGeom prst="rect">
            <a:avLst/>
          </a:prstGeom>
        </p:spPr>
        <p:txBody>
          <a:bodyPr wrap="square">
            <a:spAutoFit/>
          </a:bodyPr>
          <a:lstStyle/>
          <a:p>
            <a:r>
              <a:rPr lang="sv-SE" sz="2800" b="1" dirty="0">
                <a:solidFill>
                  <a:srgbClr val="0070C0"/>
                </a:solidFill>
              </a:rPr>
              <a:t>LEVEL 1: Multi Domain Modeling</a:t>
            </a:r>
            <a:endParaRPr lang="en-US" sz="2800" b="1" dirty="0">
              <a:solidFill>
                <a:srgbClr val="FF0000"/>
              </a:solidFill>
            </a:endParaRPr>
          </a:p>
        </p:txBody>
      </p:sp>
      <p:grpSp>
        <p:nvGrpSpPr>
          <p:cNvPr id="10" name="Group 4"/>
          <p:cNvGrpSpPr>
            <a:grpSpLocks noChangeAspect="1"/>
          </p:cNvGrpSpPr>
          <p:nvPr/>
        </p:nvGrpSpPr>
        <p:grpSpPr bwMode="auto">
          <a:xfrm>
            <a:off x="-23813" y="1600200"/>
            <a:ext cx="9166226" cy="4800600"/>
            <a:chOff x="182" y="136"/>
            <a:chExt cx="5950" cy="3328"/>
          </a:xfrm>
        </p:grpSpPr>
        <p:sp>
          <p:nvSpPr>
            <p:cNvPr id="12" name="Freeform 11"/>
            <p:cNvSpPr>
              <a:spLocks/>
            </p:cNvSpPr>
            <p:nvPr/>
          </p:nvSpPr>
          <p:spPr bwMode="auto">
            <a:xfrm>
              <a:off x="888" y="558"/>
              <a:ext cx="4981" cy="2906"/>
            </a:xfrm>
            <a:custGeom>
              <a:avLst/>
              <a:gdLst>
                <a:gd name="T0" fmla="*/ 0 w 4981"/>
                <a:gd name="T1" fmla="*/ 0 h 2907"/>
                <a:gd name="T2" fmla="*/ 981 w 4981"/>
                <a:gd name="T3" fmla="*/ 0 h 2907"/>
                <a:gd name="T4" fmla="*/ 2048 w 4981"/>
                <a:gd name="T5" fmla="*/ 1904 h 2907"/>
                <a:gd name="T6" fmla="*/ 2933 w 4981"/>
                <a:gd name="T7" fmla="*/ 1904 h 2907"/>
                <a:gd name="T8" fmla="*/ 3989 w 4981"/>
                <a:gd name="T9" fmla="*/ 6 h 2907"/>
                <a:gd name="T10" fmla="*/ 4981 w 4981"/>
                <a:gd name="T11" fmla="*/ 6 h 2907"/>
                <a:gd name="T12" fmla="*/ 3349 w 4981"/>
                <a:gd name="T13" fmla="*/ 2907 h 2907"/>
                <a:gd name="T14" fmla="*/ 1637 w 4981"/>
                <a:gd name="T15" fmla="*/ 2907 h 2907"/>
                <a:gd name="T16" fmla="*/ 0 w 4981"/>
                <a:gd name="T17" fmla="*/ 0 h 2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81" h="2907">
                  <a:moveTo>
                    <a:pt x="0" y="0"/>
                  </a:moveTo>
                  <a:lnTo>
                    <a:pt x="981" y="0"/>
                  </a:lnTo>
                  <a:lnTo>
                    <a:pt x="2048" y="1904"/>
                  </a:lnTo>
                  <a:lnTo>
                    <a:pt x="2933" y="1904"/>
                  </a:lnTo>
                  <a:lnTo>
                    <a:pt x="3989" y="6"/>
                  </a:lnTo>
                  <a:lnTo>
                    <a:pt x="4981" y="6"/>
                  </a:lnTo>
                  <a:lnTo>
                    <a:pt x="3349" y="2907"/>
                  </a:lnTo>
                  <a:lnTo>
                    <a:pt x="1637" y="2907"/>
                  </a:lnTo>
                  <a:lnTo>
                    <a:pt x="0" y="0"/>
                  </a:lnTo>
                  <a:close/>
                </a:path>
              </a:pathLst>
            </a:custGeom>
            <a:solidFill>
              <a:schemeClr val="hlink"/>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 name="Freeform 12"/>
            <p:cNvSpPr>
              <a:spLocks/>
            </p:cNvSpPr>
            <p:nvPr/>
          </p:nvSpPr>
          <p:spPr bwMode="auto">
            <a:xfrm>
              <a:off x="1040" y="664"/>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5" name="Freeform 14"/>
            <p:cNvSpPr>
              <a:spLocks/>
            </p:cNvSpPr>
            <p:nvPr/>
          </p:nvSpPr>
          <p:spPr bwMode="auto">
            <a:xfrm>
              <a:off x="1392" y="1328"/>
              <a:ext cx="1072"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6" name="Freeform 15"/>
            <p:cNvSpPr>
              <a:spLocks/>
            </p:cNvSpPr>
            <p:nvPr/>
          </p:nvSpPr>
          <p:spPr bwMode="auto">
            <a:xfrm>
              <a:off x="1784" y="1991"/>
              <a:ext cx="1077" cy="471"/>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7" name="Line 9"/>
            <p:cNvSpPr>
              <a:spLocks noChangeShapeType="1"/>
            </p:cNvSpPr>
            <p:nvPr/>
          </p:nvSpPr>
          <p:spPr bwMode="auto">
            <a:xfrm>
              <a:off x="190" y="1237"/>
              <a:ext cx="5942"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8" name="Freeform 17"/>
            <p:cNvSpPr>
              <a:spLocks/>
            </p:cNvSpPr>
            <p:nvPr/>
          </p:nvSpPr>
          <p:spPr bwMode="auto">
            <a:xfrm>
              <a:off x="4668" y="660"/>
              <a:ext cx="1064"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9" name="Freeform 18"/>
            <p:cNvSpPr>
              <a:spLocks/>
            </p:cNvSpPr>
            <p:nvPr/>
          </p:nvSpPr>
          <p:spPr bwMode="auto">
            <a:xfrm>
              <a:off x="4284" y="1323"/>
              <a:ext cx="1055" cy="471"/>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20" name="Freeform 19"/>
            <p:cNvSpPr>
              <a:spLocks/>
            </p:cNvSpPr>
            <p:nvPr/>
          </p:nvSpPr>
          <p:spPr bwMode="auto">
            <a:xfrm>
              <a:off x="3912" y="1991"/>
              <a:ext cx="1055" cy="471"/>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21" name="Text Box 16"/>
            <p:cNvSpPr txBox="1">
              <a:spLocks noChangeArrowheads="1"/>
            </p:cNvSpPr>
            <p:nvPr/>
          </p:nvSpPr>
          <p:spPr bwMode="auto">
            <a:xfrm>
              <a:off x="1138" y="668"/>
              <a:ext cx="952"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Requirement Analysis</a:t>
              </a:r>
            </a:p>
          </p:txBody>
        </p:sp>
        <p:sp>
          <p:nvSpPr>
            <p:cNvPr id="22" name="Text Box 17"/>
            <p:cNvSpPr txBox="1">
              <a:spLocks noChangeArrowheads="1"/>
            </p:cNvSpPr>
            <p:nvPr/>
          </p:nvSpPr>
          <p:spPr bwMode="auto">
            <a:xfrm>
              <a:off x="1583" y="1345"/>
              <a:ext cx="941" cy="405"/>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2400" b="1" dirty="0">
                  <a:solidFill>
                    <a:srgbClr val="000066"/>
                  </a:solidFill>
                </a:rPr>
                <a:t>MIL</a:t>
              </a:r>
            </a:p>
            <a:p>
              <a:pPr>
                <a:defRPr/>
              </a:pPr>
              <a:r>
                <a:rPr lang="de-DE" altLang="de-DE" sz="1050" b="1" dirty="0">
                  <a:solidFill>
                    <a:srgbClr val="000066"/>
                  </a:solidFill>
                </a:rPr>
                <a:t>(Model in loop)</a:t>
              </a:r>
              <a:endParaRPr lang="de-DE" altLang="de-DE" sz="300" b="1" dirty="0">
                <a:solidFill>
                  <a:srgbClr val="000066"/>
                </a:solidFill>
              </a:endParaRPr>
            </a:p>
          </p:txBody>
        </p:sp>
        <p:sp>
          <p:nvSpPr>
            <p:cNvPr id="23" name="Text Box 18"/>
            <p:cNvSpPr txBox="1">
              <a:spLocks noChangeArrowheads="1"/>
            </p:cNvSpPr>
            <p:nvPr/>
          </p:nvSpPr>
          <p:spPr bwMode="auto">
            <a:xfrm flipH="1">
              <a:off x="4737" y="660"/>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000">
                  <a:solidFill>
                    <a:srgbClr val="000066"/>
                  </a:solidFill>
                </a:rPr>
                <a:t>       </a:t>
              </a:r>
              <a:r>
                <a:rPr lang="de-DE" altLang="de-DE" sz="1400">
                  <a:solidFill>
                    <a:srgbClr val="000066"/>
                  </a:solidFill>
                </a:rPr>
                <a:t>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4" name="Text Box 19"/>
            <p:cNvSpPr txBox="1">
              <a:spLocks noChangeArrowheads="1"/>
            </p:cNvSpPr>
            <p:nvPr/>
          </p:nvSpPr>
          <p:spPr bwMode="auto">
            <a:xfrm>
              <a:off x="1936" y="1996"/>
              <a:ext cx="952"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2400" b="1">
                  <a:solidFill>
                    <a:srgbClr val="000066"/>
                  </a:solidFill>
                </a:rPr>
                <a:t>SIL</a:t>
              </a:r>
            </a:p>
            <a:p>
              <a:pPr eaLnBrk="1" hangingPunct="1"/>
              <a:r>
                <a:rPr lang="de-DE" altLang="de-DE" sz="1000" b="1">
                  <a:solidFill>
                    <a:srgbClr val="000066"/>
                  </a:solidFill>
                </a:rPr>
                <a:t>(Software in loop)</a:t>
              </a:r>
              <a:endParaRPr lang="de-DE" altLang="de-DE" sz="200" b="1">
                <a:solidFill>
                  <a:srgbClr val="000066"/>
                </a:solidFill>
              </a:endParaRPr>
            </a:p>
            <a:p>
              <a:pPr eaLnBrk="1" hangingPunct="1"/>
              <a:endParaRPr lang="de-DE" altLang="de-DE" sz="1000" b="1">
                <a:solidFill>
                  <a:srgbClr val="000066"/>
                </a:solidFill>
              </a:endParaRPr>
            </a:p>
          </p:txBody>
        </p:sp>
        <p:sp>
          <p:nvSpPr>
            <p:cNvPr id="25" name="Text Box 20"/>
            <p:cNvSpPr txBox="1">
              <a:spLocks noChangeArrowheads="1"/>
            </p:cNvSpPr>
            <p:nvPr/>
          </p:nvSpPr>
          <p:spPr bwMode="auto">
            <a:xfrm flipH="1">
              <a:off x="4352" y="1324"/>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6" name="Text Box 21"/>
            <p:cNvSpPr txBox="1">
              <a:spLocks noChangeArrowheads="1"/>
            </p:cNvSpPr>
            <p:nvPr/>
          </p:nvSpPr>
          <p:spPr bwMode="auto">
            <a:xfrm flipH="1">
              <a:off x="3981" y="1992"/>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7" name="Text Box 25"/>
            <p:cNvSpPr txBox="1">
              <a:spLocks noChangeArrowheads="1"/>
            </p:cNvSpPr>
            <p:nvPr/>
          </p:nvSpPr>
          <p:spPr bwMode="auto">
            <a:xfrm>
              <a:off x="346" y="717"/>
              <a:ext cx="867" cy="187"/>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1100" dirty="0">
                  <a:solidFill>
                    <a:srgbClr val="000066"/>
                  </a:solidFill>
                </a:rPr>
                <a:t>Systemlevel</a:t>
              </a:r>
              <a:endParaRPr lang="de-DE" altLang="de-DE" sz="1050" dirty="0">
                <a:solidFill>
                  <a:srgbClr val="000066"/>
                </a:solidFill>
              </a:endParaRPr>
            </a:p>
          </p:txBody>
        </p:sp>
        <p:sp>
          <p:nvSpPr>
            <p:cNvPr id="28" name="Line 26"/>
            <p:cNvSpPr>
              <a:spLocks noChangeShapeType="1"/>
            </p:cNvSpPr>
            <p:nvPr/>
          </p:nvSpPr>
          <p:spPr bwMode="auto">
            <a:xfrm>
              <a:off x="182" y="1894"/>
              <a:ext cx="5937"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29" name="Text Box 27"/>
            <p:cNvSpPr txBox="1">
              <a:spLocks noChangeArrowheads="1"/>
            </p:cNvSpPr>
            <p:nvPr/>
          </p:nvSpPr>
          <p:spPr bwMode="auto">
            <a:xfrm>
              <a:off x="297" y="1351"/>
              <a:ext cx="904" cy="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Subsystem-level</a:t>
              </a:r>
            </a:p>
          </p:txBody>
        </p:sp>
        <p:sp>
          <p:nvSpPr>
            <p:cNvPr id="30" name="Text Box 28"/>
            <p:cNvSpPr txBox="1">
              <a:spLocks noChangeArrowheads="1"/>
            </p:cNvSpPr>
            <p:nvPr/>
          </p:nvSpPr>
          <p:spPr bwMode="auto">
            <a:xfrm>
              <a:off x="208" y="2456"/>
              <a:ext cx="1528" cy="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r>
                <a:rPr lang="de-DE" altLang="de-DE" sz="1100">
                  <a:solidFill>
                    <a:srgbClr val="000066"/>
                  </a:solidFill>
                </a:rPr>
                <a:t>Single part realisation  level</a:t>
              </a:r>
            </a:p>
          </p:txBody>
        </p:sp>
        <p:sp>
          <p:nvSpPr>
            <p:cNvPr id="31" name="Text Box 29"/>
            <p:cNvSpPr txBox="1">
              <a:spLocks noChangeArrowheads="1"/>
            </p:cNvSpPr>
            <p:nvPr/>
          </p:nvSpPr>
          <p:spPr bwMode="auto">
            <a:xfrm>
              <a:off x="632" y="136"/>
              <a:ext cx="1488" cy="187"/>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spcBef>
                  <a:spcPct val="50000"/>
                </a:spcBef>
                <a:defRPr/>
              </a:pPr>
              <a:r>
                <a:rPr lang="de-DE" altLang="de-DE" sz="1100" dirty="0">
                  <a:solidFill>
                    <a:srgbClr val="000066"/>
                  </a:solidFill>
                </a:rPr>
                <a:t>Product requirements</a:t>
              </a:r>
              <a:endParaRPr lang="de-DE" altLang="de-DE" sz="1050" dirty="0">
                <a:solidFill>
                  <a:srgbClr val="000066"/>
                </a:solidFill>
              </a:endParaRPr>
            </a:p>
          </p:txBody>
        </p:sp>
        <p:sp>
          <p:nvSpPr>
            <p:cNvPr id="32" name="Line 30"/>
            <p:cNvSpPr>
              <a:spLocks noChangeShapeType="1"/>
            </p:cNvSpPr>
            <p:nvPr/>
          </p:nvSpPr>
          <p:spPr bwMode="auto">
            <a:xfrm>
              <a:off x="1344" y="368"/>
              <a:ext cx="0" cy="184"/>
            </a:xfrm>
            <a:prstGeom prst="line">
              <a:avLst/>
            </a:prstGeom>
            <a:noFill/>
            <a:ln w="9525">
              <a:solidFill>
                <a:srgbClr val="000066"/>
              </a:solidFill>
              <a:round/>
              <a:headEnd/>
              <a:tailEnd type="triangle" w="med" len="med"/>
            </a:ln>
            <a:effectLst/>
          </p:spPr>
          <p:txBody>
            <a:bodyPr wrap="none" anchor="ctr"/>
            <a:lstStyle/>
            <a:p>
              <a:pPr>
                <a:defRPr/>
              </a:pPr>
              <a:endParaRPr lang="sv-SE" sz="1050">
                <a:latin typeface="Arial" charset="0"/>
              </a:endParaRPr>
            </a:p>
          </p:txBody>
        </p:sp>
        <p:sp>
          <p:nvSpPr>
            <p:cNvPr id="33" name="Text Box 31"/>
            <p:cNvSpPr txBox="1">
              <a:spLocks noChangeArrowheads="1"/>
            </p:cNvSpPr>
            <p:nvPr/>
          </p:nvSpPr>
          <p:spPr bwMode="auto">
            <a:xfrm>
              <a:off x="4696" y="136"/>
              <a:ext cx="1120" cy="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product/unit</a:t>
              </a:r>
            </a:p>
          </p:txBody>
        </p:sp>
        <p:sp>
          <p:nvSpPr>
            <p:cNvPr id="34" name="Line 32"/>
            <p:cNvSpPr>
              <a:spLocks noChangeShapeType="1"/>
            </p:cNvSpPr>
            <p:nvPr/>
          </p:nvSpPr>
          <p:spPr bwMode="auto">
            <a:xfrm>
              <a:off x="5264" y="361"/>
              <a:ext cx="0" cy="191"/>
            </a:xfrm>
            <a:prstGeom prst="line">
              <a:avLst/>
            </a:prstGeom>
            <a:noFill/>
            <a:ln w="9525">
              <a:solidFill>
                <a:srgbClr val="000066"/>
              </a:solidFill>
              <a:round/>
              <a:headEnd type="triangle" w="med" len="med"/>
              <a:tailEnd/>
            </a:ln>
            <a:effectLst/>
          </p:spPr>
          <p:txBody>
            <a:bodyPr wrap="none" anchor="ctr"/>
            <a:lstStyle/>
            <a:p>
              <a:pPr>
                <a:defRPr/>
              </a:pPr>
              <a:endParaRPr lang="sv-SE" sz="1050">
                <a:latin typeface="Arial" charset="0"/>
              </a:endParaRPr>
            </a:p>
          </p:txBody>
        </p:sp>
        <p:sp>
          <p:nvSpPr>
            <p:cNvPr id="35" name="Line 33"/>
            <p:cNvSpPr>
              <a:spLocks noChangeShapeType="1"/>
            </p:cNvSpPr>
            <p:nvPr/>
          </p:nvSpPr>
          <p:spPr bwMode="auto">
            <a:xfrm>
              <a:off x="2008" y="800"/>
              <a:ext cx="2832"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6" name="Line 34"/>
            <p:cNvSpPr>
              <a:spLocks noChangeShapeType="1"/>
            </p:cNvSpPr>
            <p:nvPr/>
          </p:nvSpPr>
          <p:spPr bwMode="auto">
            <a:xfrm>
              <a:off x="2288" y="1464"/>
              <a:ext cx="2168"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7" name="Line 35"/>
            <p:cNvSpPr>
              <a:spLocks noChangeShapeType="1"/>
            </p:cNvSpPr>
            <p:nvPr/>
          </p:nvSpPr>
          <p:spPr bwMode="auto">
            <a:xfrm>
              <a:off x="2680" y="2136"/>
              <a:ext cx="1416"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8" name="Line 36"/>
            <p:cNvSpPr>
              <a:spLocks noChangeShapeType="1"/>
            </p:cNvSpPr>
            <p:nvPr/>
          </p:nvSpPr>
          <p:spPr bwMode="auto">
            <a:xfrm>
              <a:off x="2096" y="936"/>
              <a:ext cx="2680"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9" name="Line 37"/>
            <p:cNvSpPr>
              <a:spLocks noChangeShapeType="1"/>
            </p:cNvSpPr>
            <p:nvPr/>
          </p:nvSpPr>
          <p:spPr bwMode="auto">
            <a:xfrm>
              <a:off x="2368" y="1592"/>
              <a:ext cx="2023"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40" name="Line 38"/>
            <p:cNvSpPr>
              <a:spLocks noChangeShapeType="1"/>
            </p:cNvSpPr>
            <p:nvPr/>
          </p:nvSpPr>
          <p:spPr bwMode="auto">
            <a:xfrm>
              <a:off x="2760" y="2264"/>
              <a:ext cx="1254"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grpSp>
      <p:sp>
        <p:nvSpPr>
          <p:cNvPr id="42" name="Rectangular Callout 41"/>
          <p:cNvSpPr/>
          <p:nvPr/>
        </p:nvSpPr>
        <p:spPr>
          <a:xfrm rot="5400000">
            <a:off x="4593216" y="1088016"/>
            <a:ext cx="3996167" cy="4495800"/>
          </a:xfrm>
          <a:prstGeom prst="wedgeRectCallout">
            <a:avLst>
              <a:gd name="adj1" fmla="val 11311"/>
              <a:gd name="adj2" fmla="val 82290"/>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accent2"/>
              </a:solidFill>
            </a:endParaRPr>
          </a:p>
        </p:txBody>
      </p:sp>
      <p:pic>
        <p:nvPicPr>
          <p:cNvPr id="73"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26800" y="1447799"/>
            <a:ext cx="4310452" cy="3776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xmlns="" val="153434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23813" y="1600200"/>
            <a:ext cx="9166226" cy="5181600"/>
            <a:chOff x="182" y="136"/>
            <a:chExt cx="5950" cy="3328"/>
          </a:xfrm>
        </p:grpSpPr>
        <p:sp>
          <p:nvSpPr>
            <p:cNvPr id="6" name="Freeform 5"/>
            <p:cNvSpPr>
              <a:spLocks/>
            </p:cNvSpPr>
            <p:nvPr/>
          </p:nvSpPr>
          <p:spPr bwMode="auto">
            <a:xfrm>
              <a:off x="888" y="557"/>
              <a:ext cx="4981" cy="2907"/>
            </a:xfrm>
            <a:custGeom>
              <a:avLst/>
              <a:gdLst>
                <a:gd name="T0" fmla="*/ 0 w 4981"/>
                <a:gd name="T1" fmla="*/ 0 h 2907"/>
                <a:gd name="T2" fmla="*/ 981 w 4981"/>
                <a:gd name="T3" fmla="*/ 0 h 2907"/>
                <a:gd name="T4" fmla="*/ 2048 w 4981"/>
                <a:gd name="T5" fmla="*/ 1904 h 2907"/>
                <a:gd name="T6" fmla="*/ 2933 w 4981"/>
                <a:gd name="T7" fmla="*/ 1904 h 2907"/>
                <a:gd name="T8" fmla="*/ 3989 w 4981"/>
                <a:gd name="T9" fmla="*/ 6 h 2907"/>
                <a:gd name="T10" fmla="*/ 4981 w 4981"/>
                <a:gd name="T11" fmla="*/ 6 h 2907"/>
                <a:gd name="T12" fmla="*/ 3349 w 4981"/>
                <a:gd name="T13" fmla="*/ 2907 h 2907"/>
                <a:gd name="T14" fmla="*/ 1637 w 4981"/>
                <a:gd name="T15" fmla="*/ 2907 h 2907"/>
                <a:gd name="T16" fmla="*/ 0 w 4981"/>
                <a:gd name="T17" fmla="*/ 0 h 2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81" h="2907">
                  <a:moveTo>
                    <a:pt x="0" y="0"/>
                  </a:moveTo>
                  <a:lnTo>
                    <a:pt x="981" y="0"/>
                  </a:lnTo>
                  <a:lnTo>
                    <a:pt x="2048" y="1904"/>
                  </a:lnTo>
                  <a:lnTo>
                    <a:pt x="2933" y="1904"/>
                  </a:lnTo>
                  <a:lnTo>
                    <a:pt x="3989" y="6"/>
                  </a:lnTo>
                  <a:lnTo>
                    <a:pt x="4981" y="6"/>
                  </a:lnTo>
                  <a:lnTo>
                    <a:pt x="3349" y="2907"/>
                  </a:lnTo>
                  <a:lnTo>
                    <a:pt x="1637" y="2907"/>
                  </a:lnTo>
                  <a:lnTo>
                    <a:pt x="0" y="0"/>
                  </a:lnTo>
                  <a:close/>
                </a:path>
              </a:pathLst>
            </a:custGeom>
            <a:solidFill>
              <a:schemeClr val="hlink"/>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7" name="Freeform 6"/>
            <p:cNvSpPr>
              <a:spLocks/>
            </p:cNvSpPr>
            <p:nvPr/>
          </p:nvSpPr>
          <p:spPr bwMode="auto">
            <a:xfrm>
              <a:off x="1040" y="664"/>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8" name="Freeform 7"/>
            <p:cNvSpPr>
              <a:spLocks/>
            </p:cNvSpPr>
            <p:nvPr/>
          </p:nvSpPr>
          <p:spPr bwMode="auto">
            <a:xfrm>
              <a:off x="1392" y="1328"/>
              <a:ext cx="1072"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9" name="Freeform 8"/>
            <p:cNvSpPr>
              <a:spLocks/>
            </p:cNvSpPr>
            <p:nvPr/>
          </p:nvSpPr>
          <p:spPr bwMode="auto">
            <a:xfrm>
              <a:off x="1784" y="1992"/>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0" name="Line 9"/>
            <p:cNvSpPr>
              <a:spLocks noChangeShapeType="1"/>
            </p:cNvSpPr>
            <p:nvPr/>
          </p:nvSpPr>
          <p:spPr bwMode="auto">
            <a:xfrm>
              <a:off x="190" y="1237"/>
              <a:ext cx="5942"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1" name="Freeform 10"/>
            <p:cNvSpPr>
              <a:spLocks/>
            </p:cNvSpPr>
            <p:nvPr/>
          </p:nvSpPr>
          <p:spPr bwMode="auto">
            <a:xfrm>
              <a:off x="4668" y="660"/>
              <a:ext cx="1064"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2" name="Freeform 11"/>
            <p:cNvSpPr>
              <a:spLocks/>
            </p:cNvSpPr>
            <p:nvPr/>
          </p:nvSpPr>
          <p:spPr bwMode="auto">
            <a:xfrm>
              <a:off x="4284" y="1324"/>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 name="Freeform 12"/>
            <p:cNvSpPr>
              <a:spLocks/>
            </p:cNvSpPr>
            <p:nvPr/>
          </p:nvSpPr>
          <p:spPr bwMode="auto">
            <a:xfrm>
              <a:off x="3912" y="1992"/>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1286" name="Text Box 16"/>
            <p:cNvSpPr txBox="1">
              <a:spLocks noChangeArrowheads="1"/>
            </p:cNvSpPr>
            <p:nvPr/>
          </p:nvSpPr>
          <p:spPr bwMode="auto">
            <a:xfrm>
              <a:off x="1138" y="668"/>
              <a:ext cx="952"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Requirement Analysis</a:t>
              </a:r>
            </a:p>
          </p:txBody>
        </p:sp>
        <p:sp>
          <p:nvSpPr>
            <p:cNvPr id="18" name="Text Box 17"/>
            <p:cNvSpPr txBox="1">
              <a:spLocks noChangeArrowheads="1"/>
            </p:cNvSpPr>
            <p:nvPr/>
          </p:nvSpPr>
          <p:spPr bwMode="auto">
            <a:xfrm>
              <a:off x="1583" y="1346"/>
              <a:ext cx="941" cy="406"/>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2400" b="1" dirty="0">
                  <a:solidFill>
                    <a:srgbClr val="000066"/>
                  </a:solidFill>
                </a:rPr>
                <a:t>MIL</a:t>
              </a:r>
            </a:p>
            <a:p>
              <a:pPr>
                <a:defRPr/>
              </a:pPr>
              <a:r>
                <a:rPr lang="de-DE" altLang="de-DE" sz="1050" b="1" dirty="0">
                  <a:solidFill>
                    <a:srgbClr val="000066"/>
                  </a:solidFill>
                </a:rPr>
                <a:t>(Model in loop)</a:t>
              </a:r>
              <a:endParaRPr lang="de-DE" altLang="de-DE" sz="300" b="1" dirty="0">
                <a:solidFill>
                  <a:srgbClr val="000066"/>
                </a:solidFill>
              </a:endParaRPr>
            </a:p>
          </p:txBody>
        </p:sp>
        <p:sp>
          <p:nvSpPr>
            <p:cNvPr id="11288" name="Text Box 18"/>
            <p:cNvSpPr txBox="1">
              <a:spLocks noChangeArrowheads="1"/>
            </p:cNvSpPr>
            <p:nvPr/>
          </p:nvSpPr>
          <p:spPr bwMode="auto">
            <a:xfrm flipH="1">
              <a:off x="4737" y="660"/>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000">
                  <a:solidFill>
                    <a:srgbClr val="000066"/>
                  </a:solidFill>
                </a:rPr>
                <a:t>       </a:t>
              </a:r>
              <a:r>
                <a:rPr lang="de-DE" altLang="de-DE" sz="1400">
                  <a:solidFill>
                    <a:srgbClr val="000066"/>
                  </a:solidFill>
                </a:rPr>
                <a:t>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1289" name="Text Box 19"/>
            <p:cNvSpPr txBox="1">
              <a:spLocks noChangeArrowheads="1"/>
            </p:cNvSpPr>
            <p:nvPr/>
          </p:nvSpPr>
          <p:spPr bwMode="auto">
            <a:xfrm>
              <a:off x="1936" y="1996"/>
              <a:ext cx="952"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2400" b="1">
                  <a:solidFill>
                    <a:srgbClr val="000066"/>
                  </a:solidFill>
                </a:rPr>
                <a:t>SIL</a:t>
              </a:r>
            </a:p>
            <a:p>
              <a:pPr eaLnBrk="1" hangingPunct="1"/>
              <a:r>
                <a:rPr lang="de-DE" altLang="de-DE" sz="1000" b="1">
                  <a:solidFill>
                    <a:srgbClr val="000066"/>
                  </a:solidFill>
                </a:rPr>
                <a:t>(Software in loop)</a:t>
              </a:r>
              <a:endParaRPr lang="de-DE" altLang="de-DE" sz="200" b="1">
                <a:solidFill>
                  <a:srgbClr val="000066"/>
                </a:solidFill>
              </a:endParaRPr>
            </a:p>
            <a:p>
              <a:pPr eaLnBrk="1" hangingPunct="1"/>
              <a:endParaRPr lang="de-DE" altLang="de-DE" sz="1000" b="1">
                <a:solidFill>
                  <a:srgbClr val="000066"/>
                </a:solidFill>
              </a:endParaRPr>
            </a:p>
          </p:txBody>
        </p:sp>
        <p:sp>
          <p:nvSpPr>
            <p:cNvPr id="11290" name="Text Box 20"/>
            <p:cNvSpPr txBox="1">
              <a:spLocks noChangeArrowheads="1"/>
            </p:cNvSpPr>
            <p:nvPr/>
          </p:nvSpPr>
          <p:spPr bwMode="auto">
            <a:xfrm flipH="1">
              <a:off x="4352" y="1324"/>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1291" name="Text Box 21"/>
            <p:cNvSpPr txBox="1">
              <a:spLocks noChangeArrowheads="1"/>
            </p:cNvSpPr>
            <p:nvPr/>
          </p:nvSpPr>
          <p:spPr bwMode="auto">
            <a:xfrm flipH="1">
              <a:off x="3981" y="1992"/>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6" name="Text Box 25"/>
            <p:cNvSpPr txBox="1">
              <a:spLocks noChangeArrowheads="1"/>
            </p:cNvSpPr>
            <p:nvPr/>
          </p:nvSpPr>
          <p:spPr bwMode="auto">
            <a:xfrm>
              <a:off x="445" y="821"/>
              <a:ext cx="867" cy="173"/>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1100" dirty="0">
                  <a:solidFill>
                    <a:srgbClr val="000066"/>
                  </a:solidFill>
                </a:rPr>
                <a:t>System level</a:t>
              </a:r>
              <a:endParaRPr lang="de-DE" altLang="de-DE" sz="1050" dirty="0">
                <a:solidFill>
                  <a:srgbClr val="000066"/>
                </a:solidFill>
              </a:endParaRPr>
            </a:p>
          </p:txBody>
        </p:sp>
        <p:sp>
          <p:nvSpPr>
            <p:cNvPr id="27" name="Line 26"/>
            <p:cNvSpPr>
              <a:spLocks noChangeShapeType="1"/>
            </p:cNvSpPr>
            <p:nvPr/>
          </p:nvSpPr>
          <p:spPr bwMode="auto">
            <a:xfrm>
              <a:off x="182" y="1893"/>
              <a:ext cx="5937"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1294" name="Text Box 27"/>
            <p:cNvSpPr txBox="1">
              <a:spLocks noChangeArrowheads="1"/>
            </p:cNvSpPr>
            <p:nvPr/>
          </p:nvSpPr>
          <p:spPr bwMode="auto">
            <a:xfrm>
              <a:off x="495" y="1360"/>
              <a:ext cx="9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de-DE" sz="1100">
                  <a:solidFill>
                    <a:srgbClr val="000066"/>
                  </a:solidFill>
                </a:rPr>
                <a:t>Subsystem level</a:t>
              </a:r>
            </a:p>
          </p:txBody>
        </p:sp>
        <p:sp>
          <p:nvSpPr>
            <p:cNvPr id="11295" name="Text Box 28"/>
            <p:cNvSpPr txBox="1">
              <a:spLocks noChangeArrowheads="1"/>
            </p:cNvSpPr>
            <p:nvPr/>
          </p:nvSpPr>
          <p:spPr bwMode="auto">
            <a:xfrm>
              <a:off x="495" y="2338"/>
              <a:ext cx="1528"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100">
                  <a:solidFill>
                    <a:srgbClr val="000066"/>
                  </a:solidFill>
                </a:rPr>
                <a:t>Single part realisation  level</a:t>
              </a:r>
            </a:p>
          </p:txBody>
        </p:sp>
        <p:sp>
          <p:nvSpPr>
            <p:cNvPr id="30" name="Text Box 29"/>
            <p:cNvSpPr txBox="1">
              <a:spLocks noChangeArrowheads="1"/>
            </p:cNvSpPr>
            <p:nvPr/>
          </p:nvSpPr>
          <p:spPr bwMode="auto">
            <a:xfrm>
              <a:off x="632" y="136"/>
              <a:ext cx="1488" cy="173"/>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spcBef>
                  <a:spcPct val="50000"/>
                </a:spcBef>
                <a:defRPr/>
              </a:pPr>
              <a:r>
                <a:rPr lang="de-DE" altLang="de-DE" sz="1100" dirty="0">
                  <a:solidFill>
                    <a:srgbClr val="000066"/>
                  </a:solidFill>
                </a:rPr>
                <a:t>Product requirements</a:t>
              </a:r>
              <a:endParaRPr lang="de-DE" altLang="de-DE" sz="1050" dirty="0">
                <a:solidFill>
                  <a:srgbClr val="000066"/>
                </a:solidFill>
              </a:endParaRPr>
            </a:p>
          </p:txBody>
        </p:sp>
        <p:sp>
          <p:nvSpPr>
            <p:cNvPr id="31" name="Line 30"/>
            <p:cNvSpPr>
              <a:spLocks noChangeShapeType="1"/>
            </p:cNvSpPr>
            <p:nvPr/>
          </p:nvSpPr>
          <p:spPr bwMode="auto">
            <a:xfrm>
              <a:off x="1344" y="368"/>
              <a:ext cx="0" cy="184"/>
            </a:xfrm>
            <a:prstGeom prst="line">
              <a:avLst/>
            </a:prstGeom>
            <a:noFill/>
            <a:ln w="9525">
              <a:solidFill>
                <a:srgbClr val="000066"/>
              </a:solidFill>
              <a:round/>
              <a:headEnd/>
              <a:tailEnd type="triangle" w="med" len="med"/>
            </a:ln>
            <a:effectLst/>
          </p:spPr>
          <p:txBody>
            <a:bodyPr wrap="none" anchor="ctr"/>
            <a:lstStyle/>
            <a:p>
              <a:pPr>
                <a:defRPr/>
              </a:pPr>
              <a:endParaRPr lang="sv-SE" sz="1050">
                <a:latin typeface="Arial" charset="0"/>
              </a:endParaRPr>
            </a:p>
          </p:txBody>
        </p:sp>
        <p:sp>
          <p:nvSpPr>
            <p:cNvPr id="11298" name="Text Box 31"/>
            <p:cNvSpPr txBox="1">
              <a:spLocks noChangeArrowheads="1"/>
            </p:cNvSpPr>
            <p:nvPr/>
          </p:nvSpPr>
          <p:spPr bwMode="auto">
            <a:xfrm>
              <a:off x="4696" y="136"/>
              <a:ext cx="1120" cy="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product/unit</a:t>
              </a:r>
            </a:p>
          </p:txBody>
        </p:sp>
        <p:sp>
          <p:nvSpPr>
            <p:cNvPr id="33" name="Line 32"/>
            <p:cNvSpPr>
              <a:spLocks noChangeShapeType="1"/>
            </p:cNvSpPr>
            <p:nvPr/>
          </p:nvSpPr>
          <p:spPr bwMode="auto">
            <a:xfrm>
              <a:off x="5264" y="360"/>
              <a:ext cx="0" cy="192"/>
            </a:xfrm>
            <a:prstGeom prst="line">
              <a:avLst/>
            </a:prstGeom>
            <a:noFill/>
            <a:ln w="9525">
              <a:solidFill>
                <a:srgbClr val="000066"/>
              </a:solidFill>
              <a:round/>
              <a:headEnd type="triangle" w="med" len="med"/>
              <a:tailEnd/>
            </a:ln>
            <a:effectLst/>
          </p:spPr>
          <p:txBody>
            <a:bodyPr wrap="none" anchor="ctr"/>
            <a:lstStyle/>
            <a:p>
              <a:pPr>
                <a:defRPr/>
              </a:pPr>
              <a:endParaRPr lang="sv-SE" sz="1050">
                <a:latin typeface="Arial" charset="0"/>
              </a:endParaRPr>
            </a:p>
          </p:txBody>
        </p:sp>
        <p:sp>
          <p:nvSpPr>
            <p:cNvPr id="34" name="Line 33"/>
            <p:cNvSpPr>
              <a:spLocks noChangeShapeType="1"/>
            </p:cNvSpPr>
            <p:nvPr/>
          </p:nvSpPr>
          <p:spPr bwMode="auto">
            <a:xfrm>
              <a:off x="2008" y="800"/>
              <a:ext cx="2832"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5" name="Line 34"/>
            <p:cNvSpPr>
              <a:spLocks noChangeShapeType="1"/>
            </p:cNvSpPr>
            <p:nvPr/>
          </p:nvSpPr>
          <p:spPr bwMode="auto">
            <a:xfrm>
              <a:off x="2288" y="1464"/>
              <a:ext cx="2168"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6" name="Line 35"/>
            <p:cNvSpPr>
              <a:spLocks noChangeShapeType="1"/>
            </p:cNvSpPr>
            <p:nvPr/>
          </p:nvSpPr>
          <p:spPr bwMode="auto">
            <a:xfrm>
              <a:off x="2680" y="2136"/>
              <a:ext cx="1416"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7" name="Line 36"/>
            <p:cNvSpPr>
              <a:spLocks noChangeShapeType="1"/>
            </p:cNvSpPr>
            <p:nvPr/>
          </p:nvSpPr>
          <p:spPr bwMode="auto">
            <a:xfrm>
              <a:off x="2096" y="936"/>
              <a:ext cx="2680"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8" name="Line 37"/>
            <p:cNvSpPr>
              <a:spLocks noChangeShapeType="1"/>
            </p:cNvSpPr>
            <p:nvPr/>
          </p:nvSpPr>
          <p:spPr bwMode="auto">
            <a:xfrm>
              <a:off x="2368" y="1592"/>
              <a:ext cx="2023"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9" name="Line 38"/>
            <p:cNvSpPr>
              <a:spLocks noChangeShapeType="1"/>
            </p:cNvSpPr>
            <p:nvPr/>
          </p:nvSpPr>
          <p:spPr bwMode="auto">
            <a:xfrm>
              <a:off x="2760" y="2264"/>
              <a:ext cx="1254"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grpSp>
      <p:sp>
        <p:nvSpPr>
          <p:cNvPr id="47" name="Rectangular Callout 46"/>
          <p:cNvSpPr/>
          <p:nvPr/>
        </p:nvSpPr>
        <p:spPr>
          <a:xfrm rot="5400000">
            <a:off x="4572000" y="1371600"/>
            <a:ext cx="3810000" cy="4572000"/>
          </a:xfrm>
          <a:prstGeom prst="wedgeRectCallout">
            <a:avLst>
              <a:gd name="adj1" fmla="val 29379"/>
              <a:gd name="adj2" fmla="val 60682"/>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IN"/>
          </a:p>
        </p:txBody>
      </p:sp>
      <p:pic>
        <p:nvPicPr>
          <p:cNvPr id="1126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343400" y="1905000"/>
            <a:ext cx="4267200" cy="356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Platshållare för sidfot 3"/>
          <p:cNvSpPr>
            <a:spLocks noGrp="1"/>
          </p:cNvSpPr>
          <p:nvPr>
            <p:ph type="ftr" sz="quarter" idx="12"/>
          </p:nvPr>
        </p:nvSpPr>
        <p:spPr>
          <a:xfrm>
            <a:off x="1314450" y="6345238"/>
            <a:ext cx="2895600" cy="365125"/>
          </a:xfrm>
        </p:spPr>
        <p:txBody>
          <a:bodyPr/>
          <a:lstStyle/>
          <a:p>
            <a:pPr>
              <a:defRPr/>
            </a:pPr>
            <a:r>
              <a:rPr lang="en-IN"/>
              <a:t>Automotive Electronics Lab (17EECP303)          </a:t>
            </a:r>
            <a:endParaRPr lang="sv-SE"/>
          </a:p>
        </p:txBody>
      </p:sp>
      <p:sp>
        <p:nvSpPr>
          <p:cNvPr id="11270" name="TextBox 39"/>
          <p:cNvSpPr txBox="1">
            <a:spLocks noChangeArrowheads="1"/>
          </p:cNvSpPr>
          <p:nvPr/>
        </p:nvSpPr>
        <p:spPr bwMode="auto">
          <a:xfrm>
            <a:off x="381000" y="990600"/>
            <a:ext cx="7543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sv-SE" sz="2000" b="1">
                <a:solidFill>
                  <a:srgbClr val="0070C0"/>
                </a:solidFill>
              </a:rPr>
              <a:t>LEVEL 2: Code Generation &amp; Optimization </a:t>
            </a:r>
            <a:endParaRPr lang="en-US" sz="2000" b="1">
              <a:solidFill>
                <a:srgbClr val="0070C0"/>
              </a:solidFill>
            </a:endParaRPr>
          </a:p>
        </p:txBody>
      </p:sp>
      <p:sp>
        <p:nvSpPr>
          <p:cNvPr id="42" name="Rectangle 41"/>
          <p:cNvSpPr/>
          <p:nvPr/>
        </p:nvSpPr>
        <p:spPr>
          <a:xfrm>
            <a:off x="3429000" y="5791200"/>
            <a:ext cx="13716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002060"/>
              </a:solidFill>
            </a:endParaRPr>
          </a:p>
          <a:p>
            <a:pPr algn="ctr">
              <a:defRPr/>
            </a:pPr>
            <a:r>
              <a:rPr lang="en-US" b="1" dirty="0">
                <a:solidFill>
                  <a:srgbClr val="002060"/>
                </a:solidFill>
              </a:rPr>
              <a:t>PIL</a:t>
            </a:r>
          </a:p>
          <a:p>
            <a:pPr algn="ctr">
              <a:defRPr/>
            </a:pPr>
            <a:r>
              <a:rPr lang="de-DE" altLang="de-DE" sz="1050" b="1" dirty="0">
                <a:solidFill>
                  <a:srgbClr val="000066"/>
                </a:solidFill>
              </a:rPr>
              <a:t>(Processor  in loop)</a:t>
            </a:r>
            <a:endParaRPr lang="en-US" sz="1050" b="1" dirty="0">
              <a:solidFill>
                <a:srgbClr val="002060"/>
              </a:solidFill>
            </a:endParaRPr>
          </a:p>
          <a:p>
            <a:pPr algn="ctr">
              <a:defRPr/>
            </a:pPr>
            <a:endParaRPr lang="en-US" b="1" dirty="0">
              <a:solidFill>
                <a:srgbClr val="002060"/>
              </a:solidFill>
            </a:endParaRPr>
          </a:p>
        </p:txBody>
      </p:sp>
      <p:sp>
        <p:nvSpPr>
          <p:cNvPr id="43" name="Rectangle 42"/>
          <p:cNvSpPr/>
          <p:nvPr/>
        </p:nvSpPr>
        <p:spPr>
          <a:xfrm>
            <a:off x="4876800" y="5791200"/>
            <a:ext cx="14478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002060"/>
                </a:solidFill>
              </a:rPr>
              <a:t>HIL</a:t>
            </a:r>
          </a:p>
          <a:p>
            <a:pPr algn="ctr">
              <a:defRPr/>
            </a:pPr>
            <a:r>
              <a:rPr lang="de-DE" altLang="de-DE" sz="1100" b="1" dirty="0">
                <a:solidFill>
                  <a:srgbClr val="000066"/>
                </a:solidFill>
              </a:rPr>
              <a:t>(Hardware in loop</a:t>
            </a:r>
            <a:r>
              <a:rPr lang="de-DE" altLang="de-DE" sz="1200" b="1" dirty="0">
                <a:solidFill>
                  <a:srgbClr val="000066"/>
                </a:solidFill>
              </a:rPr>
              <a:t>)</a:t>
            </a:r>
            <a:endParaRPr lang="en-US" b="1" dirty="0">
              <a:solidFill>
                <a:srgbClr val="002060"/>
              </a:solidFill>
            </a:endParaRPr>
          </a:p>
        </p:txBody>
      </p:sp>
      <p:sp>
        <p:nvSpPr>
          <p:cNvPr id="48" name="Date Placeholder 47"/>
          <p:cNvSpPr>
            <a:spLocks noGrp="1"/>
          </p:cNvSpPr>
          <p:nvPr>
            <p:ph type="dt" sz="quarter" idx="10"/>
          </p:nvPr>
        </p:nvSpPr>
        <p:spPr>
          <a:xfrm>
            <a:off x="381000" y="6248400"/>
            <a:ext cx="2133600" cy="365125"/>
          </a:xfrm>
        </p:spPr>
        <p:txBody>
          <a:bodyPr/>
          <a:lstStyle/>
          <a:p>
            <a:pPr algn="ctr">
              <a:defRPr/>
            </a:pPr>
            <a:fld id="{29CA4826-B6E5-4AC8-BA24-AABCD9531709}" type="datetime1">
              <a:rPr lang="en-US" smtClean="0"/>
              <a:pPr algn="ctr">
                <a:defRPr/>
              </a:pPr>
              <a:t>3/2/2023</a:t>
            </a:fld>
            <a:endParaRPr lang="sv-SE" dirty="0"/>
          </a:p>
        </p:txBody>
      </p:sp>
      <p:sp>
        <p:nvSpPr>
          <p:cNvPr id="45" name="Slide Number Placeholder 44"/>
          <p:cNvSpPr>
            <a:spLocks noGrp="1"/>
          </p:cNvSpPr>
          <p:nvPr>
            <p:ph type="sldNum" sz="quarter" idx="11"/>
          </p:nvPr>
        </p:nvSpPr>
        <p:spPr/>
        <p:txBody>
          <a:bodyPr/>
          <a:lstStyle/>
          <a:p>
            <a:pPr>
              <a:defRPr/>
            </a:pPr>
            <a:fld id="{226CADBB-89AC-4FAE-81A7-A228A6B2392D}" type="slidenum">
              <a:rPr lang="sv-SE" smtClean="0"/>
              <a:pPr>
                <a:defRPr/>
              </a:pPr>
              <a:t>44</a:t>
            </a:fld>
            <a:endParaRPr lang="sv-SE"/>
          </a:p>
        </p:txBody>
      </p:sp>
      <p:pic>
        <p:nvPicPr>
          <p:cNvPr id="46" name="Picture 45"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49"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50" name="Straight Connector 49"/>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075566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1600200"/>
            <a:ext cx="7239000"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3"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09800" y="3810000"/>
            <a:ext cx="5334000" cy="2597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4" name="Down Arrow 9"/>
          <p:cNvSpPr>
            <a:spLocks noChangeArrowheads="1"/>
          </p:cNvSpPr>
          <p:nvPr/>
        </p:nvSpPr>
        <p:spPr bwMode="auto">
          <a:xfrm>
            <a:off x="3352800" y="3048000"/>
            <a:ext cx="457200" cy="850900"/>
          </a:xfrm>
          <a:prstGeom prst="downArrow">
            <a:avLst>
              <a:gd name="adj1" fmla="val 50000"/>
              <a:gd name="adj2" fmla="val 50009"/>
            </a:avLst>
          </a:prstGeom>
          <a:solidFill>
            <a:srgbClr val="4F81BD"/>
          </a:solidFill>
          <a:ln w="25400">
            <a:solidFill>
              <a:srgbClr val="243F60"/>
            </a:solidFill>
            <a:miter lim="800000"/>
            <a:headEnd/>
            <a:tailEnd/>
          </a:ln>
        </p:spPr>
        <p:txBody>
          <a:bodyPr anchor="ctr"/>
          <a:lstStyle/>
          <a:p>
            <a:endParaRPr lang="en-IN"/>
          </a:p>
        </p:txBody>
      </p:sp>
      <p:sp>
        <p:nvSpPr>
          <p:cNvPr id="10245" name="Down Arrow 10"/>
          <p:cNvSpPr>
            <a:spLocks noChangeArrowheads="1"/>
          </p:cNvSpPr>
          <p:nvPr/>
        </p:nvSpPr>
        <p:spPr bwMode="auto">
          <a:xfrm rot="10800000">
            <a:off x="4343400" y="3048000"/>
            <a:ext cx="457200" cy="838200"/>
          </a:xfrm>
          <a:prstGeom prst="downArrow">
            <a:avLst>
              <a:gd name="adj1" fmla="val 50000"/>
              <a:gd name="adj2" fmla="val 50009"/>
            </a:avLst>
          </a:prstGeom>
          <a:solidFill>
            <a:srgbClr val="4F81BD"/>
          </a:solidFill>
          <a:ln w="25400">
            <a:solidFill>
              <a:srgbClr val="243F60"/>
            </a:solidFill>
            <a:miter lim="800000"/>
            <a:headEnd/>
            <a:tailEnd/>
          </a:ln>
        </p:spPr>
        <p:txBody>
          <a:bodyPr anchor="ctr"/>
          <a:lstStyle/>
          <a:p>
            <a:endParaRPr lang="en-IN"/>
          </a:p>
        </p:txBody>
      </p:sp>
      <p:sp>
        <p:nvSpPr>
          <p:cNvPr id="9" name="Date Placeholder 8"/>
          <p:cNvSpPr>
            <a:spLocks noGrp="1"/>
          </p:cNvSpPr>
          <p:nvPr>
            <p:ph type="dt" sz="quarter" idx="10"/>
          </p:nvPr>
        </p:nvSpPr>
        <p:spPr/>
        <p:txBody>
          <a:bodyPr/>
          <a:lstStyle/>
          <a:p>
            <a:pPr>
              <a:defRPr/>
            </a:pPr>
            <a:fld id="{B5973B75-B6C8-4056-A7E1-A9C008568925}" type="datetime1">
              <a:rPr lang="en-US" smtClean="0"/>
              <a:pPr>
                <a:defRPr/>
              </a:pPr>
              <a:t>3/2/2023</a:t>
            </a:fld>
            <a:endParaRPr lang="en-US" dirty="0"/>
          </a:p>
        </p:txBody>
      </p:sp>
      <p:sp>
        <p:nvSpPr>
          <p:cNvPr id="10" name="Footer Placeholder 9"/>
          <p:cNvSpPr>
            <a:spLocks noGrp="1"/>
          </p:cNvSpPr>
          <p:nvPr>
            <p:ph type="ftr" sz="quarter" idx="11"/>
          </p:nvPr>
        </p:nvSpPr>
        <p:spPr/>
        <p:txBody>
          <a:bodyPr/>
          <a:lstStyle/>
          <a:p>
            <a:pPr>
              <a:defRPr/>
            </a:pPr>
            <a:r>
              <a:rPr lang="en-IN"/>
              <a:t>Automotive Electronics Lab (17EECP303)          </a:t>
            </a:r>
            <a:endParaRPr lang="en-US"/>
          </a:p>
        </p:txBody>
      </p:sp>
      <p:sp>
        <p:nvSpPr>
          <p:cNvPr id="11" name="Slide Number Placeholder 10"/>
          <p:cNvSpPr>
            <a:spLocks noGrp="1"/>
          </p:cNvSpPr>
          <p:nvPr>
            <p:ph type="sldNum" sz="quarter" idx="12"/>
          </p:nvPr>
        </p:nvSpPr>
        <p:spPr/>
        <p:txBody>
          <a:bodyPr/>
          <a:lstStyle/>
          <a:p>
            <a:pPr>
              <a:defRPr/>
            </a:pPr>
            <a:fld id="{EC450A9B-4F1B-443C-9EB1-7ED59FDA05CA}" type="slidenum">
              <a:rPr lang="en-US" smtClean="0"/>
              <a:pPr>
                <a:defRPr/>
              </a:pPr>
              <a:t>45</a:t>
            </a:fld>
            <a:endParaRPr lang="en-US" dirty="0"/>
          </a:p>
        </p:txBody>
      </p:sp>
      <p:sp>
        <p:nvSpPr>
          <p:cNvPr id="21516" name="TextBox 11"/>
          <p:cNvSpPr txBox="1">
            <a:spLocks noChangeArrowheads="1"/>
          </p:cNvSpPr>
          <p:nvPr/>
        </p:nvSpPr>
        <p:spPr bwMode="auto">
          <a:xfrm>
            <a:off x="762000" y="1143000"/>
            <a:ext cx="3733800" cy="461963"/>
          </a:xfrm>
          <a:prstGeom prst="rect">
            <a:avLst/>
          </a:prstGeom>
          <a:noFill/>
          <a:ln w="9525">
            <a:noFill/>
            <a:miter lim="800000"/>
            <a:headEnd/>
            <a:tailEnd/>
          </a:ln>
        </p:spPr>
        <p:txBody>
          <a:bodyPr>
            <a:spAutoFit/>
          </a:bodyPr>
          <a:lstStyle/>
          <a:p>
            <a:pPr>
              <a:defRPr/>
            </a:pPr>
            <a:r>
              <a:rPr lang="en-US" sz="2400" b="1" dirty="0">
                <a:latin typeface="+mn-lt"/>
              </a:rPr>
              <a:t>Software in Loop (SIL)</a:t>
            </a:r>
          </a:p>
        </p:txBody>
      </p:sp>
      <p:pic>
        <p:nvPicPr>
          <p:cNvPr id="15" name="Picture 14"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17"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8" name="Straight Connector 17"/>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387712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p:cNvSpPr>
            <a:spLocks noGrp="1"/>
          </p:cNvSpPr>
          <p:nvPr>
            <p:ph type="ftr" sz="quarter" idx="12"/>
          </p:nvPr>
        </p:nvSpPr>
        <p:spPr>
          <a:xfrm>
            <a:off x="1314450" y="6345238"/>
            <a:ext cx="2895600" cy="365125"/>
          </a:xfrm>
        </p:spPr>
        <p:txBody>
          <a:bodyPr/>
          <a:lstStyle/>
          <a:p>
            <a:pPr>
              <a:defRPr/>
            </a:pPr>
            <a:r>
              <a:rPr lang="en-IN"/>
              <a:t>Automotive Electronics Lab (17EECP303)          </a:t>
            </a:r>
            <a:endParaRPr lang="sv-SE"/>
          </a:p>
        </p:txBody>
      </p:sp>
      <p:grpSp>
        <p:nvGrpSpPr>
          <p:cNvPr id="2" name="Group 4"/>
          <p:cNvGrpSpPr>
            <a:grpSpLocks noChangeAspect="1"/>
          </p:cNvGrpSpPr>
          <p:nvPr/>
        </p:nvGrpSpPr>
        <p:grpSpPr bwMode="auto">
          <a:xfrm>
            <a:off x="-23813" y="1600200"/>
            <a:ext cx="9166226" cy="5181600"/>
            <a:chOff x="182" y="136"/>
            <a:chExt cx="5950" cy="3328"/>
          </a:xfrm>
        </p:grpSpPr>
        <p:sp>
          <p:nvSpPr>
            <p:cNvPr id="6" name="Freeform 5"/>
            <p:cNvSpPr>
              <a:spLocks/>
            </p:cNvSpPr>
            <p:nvPr/>
          </p:nvSpPr>
          <p:spPr bwMode="auto">
            <a:xfrm>
              <a:off x="888" y="557"/>
              <a:ext cx="4981" cy="2907"/>
            </a:xfrm>
            <a:custGeom>
              <a:avLst/>
              <a:gdLst>
                <a:gd name="T0" fmla="*/ 0 w 4981"/>
                <a:gd name="T1" fmla="*/ 0 h 2907"/>
                <a:gd name="T2" fmla="*/ 981 w 4981"/>
                <a:gd name="T3" fmla="*/ 0 h 2907"/>
                <a:gd name="T4" fmla="*/ 2048 w 4981"/>
                <a:gd name="T5" fmla="*/ 1904 h 2907"/>
                <a:gd name="T6" fmla="*/ 2933 w 4981"/>
                <a:gd name="T7" fmla="*/ 1904 h 2907"/>
                <a:gd name="T8" fmla="*/ 3989 w 4981"/>
                <a:gd name="T9" fmla="*/ 6 h 2907"/>
                <a:gd name="T10" fmla="*/ 4981 w 4981"/>
                <a:gd name="T11" fmla="*/ 6 h 2907"/>
                <a:gd name="T12" fmla="*/ 3349 w 4981"/>
                <a:gd name="T13" fmla="*/ 2907 h 2907"/>
                <a:gd name="T14" fmla="*/ 1637 w 4981"/>
                <a:gd name="T15" fmla="*/ 2907 h 2907"/>
                <a:gd name="T16" fmla="*/ 0 w 4981"/>
                <a:gd name="T17" fmla="*/ 0 h 2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81" h="2907">
                  <a:moveTo>
                    <a:pt x="0" y="0"/>
                  </a:moveTo>
                  <a:lnTo>
                    <a:pt x="981" y="0"/>
                  </a:lnTo>
                  <a:lnTo>
                    <a:pt x="2048" y="1904"/>
                  </a:lnTo>
                  <a:lnTo>
                    <a:pt x="2933" y="1904"/>
                  </a:lnTo>
                  <a:lnTo>
                    <a:pt x="3989" y="6"/>
                  </a:lnTo>
                  <a:lnTo>
                    <a:pt x="4981" y="6"/>
                  </a:lnTo>
                  <a:lnTo>
                    <a:pt x="3349" y="2907"/>
                  </a:lnTo>
                  <a:lnTo>
                    <a:pt x="1637" y="2907"/>
                  </a:lnTo>
                  <a:lnTo>
                    <a:pt x="0" y="0"/>
                  </a:lnTo>
                  <a:close/>
                </a:path>
              </a:pathLst>
            </a:custGeom>
            <a:solidFill>
              <a:schemeClr val="hlink"/>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7" name="Freeform 6"/>
            <p:cNvSpPr>
              <a:spLocks/>
            </p:cNvSpPr>
            <p:nvPr/>
          </p:nvSpPr>
          <p:spPr bwMode="auto">
            <a:xfrm>
              <a:off x="1040" y="664"/>
              <a:ext cx="1074"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8" name="Freeform 7"/>
            <p:cNvSpPr>
              <a:spLocks/>
            </p:cNvSpPr>
            <p:nvPr/>
          </p:nvSpPr>
          <p:spPr bwMode="auto">
            <a:xfrm>
              <a:off x="1392" y="1328"/>
              <a:ext cx="1072"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9" name="Freeform 8"/>
            <p:cNvSpPr>
              <a:spLocks/>
            </p:cNvSpPr>
            <p:nvPr/>
          </p:nvSpPr>
          <p:spPr bwMode="auto">
            <a:xfrm>
              <a:off x="1784" y="1992"/>
              <a:ext cx="1074"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0" name="Line 9"/>
            <p:cNvSpPr>
              <a:spLocks noChangeShapeType="1"/>
            </p:cNvSpPr>
            <p:nvPr/>
          </p:nvSpPr>
          <p:spPr bwMode="auto">
            <a:xfrm>
              <a:off x="190" y="1237"/>
              <a:ext cx="5942"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1" name="Freeform 10"/>
            <p:cNvSpPr>
              <a:spLocks/>
            </p:cNvSpPr>
            <p:nvPr/>
          </p:nvSpPr>
          <p:spPr bwMode="auto">
            <a:xfrm>
              <a:off x="4668" y="660"/>
              <a:ext cx="1064"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2" name="Freeform 11"/>
            <p:cNvSpPr>
              <a:spLocks/>
            </p:cNvSpPr>
            <p:nvPr/>
          </p:nvSpPr>
          <p:spPr bwMode="auto">
            <a:xfrm>
              <a:off x="4284" y="1324"/>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 name="Freeform 12"/>
            <p:cNvSpPr>
              <a:spLocks/>
            </p:cNvSpPr>
            <p:nvPr/>
          </p:nvSpPr>
          <p:spPr bwMode="auto">
            <a:xfrm>
              <a:off x="3912" y="1992"/>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2311" name="Text Box 16"/>
            <p:cNvSpPr txBox="1">
              <a:spLocks noChangeArrowheads="1"/>
            </p:cNvSpPr>
            <p:nvPr/>
          </p:nvSpPr>
          <p:spPr bwMode="auto">
            <a:xfrm>
              <a:off x="1138" y="668"/>
              <a:ext cx="952"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Requirement Analysis</a:t>
              </a:r>
            </a:p>
          </p:txBody>
        </p:sp>
        <p:sp>
          <p:nvSpPr>
            <p:cNvPr id="18" name="Text Box 17"/>
            <p:cNvSpPr txBox="1">
              <a:spLocks noChangeArrowheads="1"/>
            </p:cNvSpPr>
            <p:nvPr/>
          </p:nvSpPr>
          <p:spPr bwMode="auto">
            <a:xfrm>
              <a:off x="1583" y="1346"/>
              <a:ext cx="941" cy="406"/>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2400" b="1" dirty="0">
                  <a:solidFill>
                    <a:srgbClr val="000066"/>
                  </a:solidFill>
                </a:rPr>
                <a:t>MIL</a:t>
              </a:r>
            </a:p>
            <a:p>
              <a:pPr>
                <a:defRPr/>
              </a:pPr>
              <a:r>
                <a:rPr lang="de-DE" altLang="de-DE" sz="1050" b="1" dirty="0">
                  <a:solidFill>
                    <a:srgbClr val="000066"/>
                  </a:solidFill>
                </a:rPr>
                <a:t>(Model in loop)</a:t>
              </a:r>
              <a:endParaRPr lang="de-DE" altLang="de-DE" sz="300" b="1" dirty="0">
                <a:solidFill>
                  <a:srgbClr val="000066"/>
                </a:solidFill>
              </a:endParaRPr>
            </a:p>
          </p:txBody>
        </p:sp>
        <p:sp>
          <p:nvSpPr>
            <p:cNvPr id="12313" name="Text Box 18"/>
            <p:cNvSpPr txBox="1">
              <a:spLocks noChangeArrowheads="1"/>
            </p:cNvSpPr>
            <p:nvPr/>
          </p:nvSpPr>
          <p:spPr bwMode="auto">
            <a:xfrm flipH="1">
              <a:off x="4737" y="660"/>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000">
                  <a:solidFill>
                    <a:srgbClr val="000066"/>
                  </a:solidFill>
                </a:rPr>
                <a:t>       </a:t>
              </a:r>
              <a:r>
                <a:rPr lang="de-DE" altLang="de-DE" sz="1400">
                  <a:solidFill>
                    <a:srgbClr val="000066"/>
                  </a:solidFill>
                </a:rPr>
                <a:t>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2314" name="Text Box 19"/>
            <p:cNvSpPr txBox="1">
              <a:spLocks noChangeArrowheads="1"/>
            </p:cNvSpPr>
            <p:nvPr/>
          </p:nvSpPr>
          <p:spPr bwMode="auto">
            <a:xfrm>
              <a:off x="1936" y="1996"/>
              <a:ext cx="952"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2400" b="1">
                  <a:solidFill>
                    <a:srgbClr val="000066"/>
                  </a:solidFill>
                </a:rPr>
                <a:t>SIL</a:t>
              </a:r>
            </a:p>
            <a:p>
              <a:pPr eaLnBrk="1" hangingPunct="1"/>
              <a:r>
                <a:rPr lang="de-DE" altLang="de-DE" sz="1000" b="1">
                  <a:solidFill>
                    <a:srgbClr val="000066"/>
                  </a:solidFill>
                </a:rPr>
                <a:t>(Software in loop)</a:t>
              </a:r>
              <a:endParaRPr lang="de-DE" altLang="de-DE" sz="200" b="1">
                <a:solidFill>
                  <a:srgbClr val="000066"/>
                </a:solidFill>
              </a:endParaRPr>
            </a:p>
            <a:p>
              <a:pPr eaLnBrk="1" hangingPunct="1"/>
              <a:endParaRPr lang="de-DE" altLang="de-DE" sz="1000" b="1">
                <a:solidFill>
                  <a:srgbClr val="000066"/>
                </a:solidFill>
              </a:endParaRPr>
            </a:p>
          </p:txBody>
        </p:sp>
        <p:sp>
          <p:nvSpPr>
            <p:cNvPr id="12315" name="Text Box 20"/>
            <p:cNvSpPr txBox="1">
              <a:spLocks noChangeArrowheads="1"/>
            </p:cNvSpPr>
            <p:nvPr/>
          </p:nvSpPr>
          <p:spPr bwMode="auto">
            <a:xfrm flipH="1">
              <a:off x="4352" y="1324"/>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2316" name="Text Box 21"/>
            <p:cNvSpPr txBox="1">
              <a:spLocks noChangeArrowheads="1"/>
            </p:cNvSpPr>
            <p:nvPr/>
          </p:nvSpPr>
          <p:spPr bwMode="auto">
            <a:xfrm flipH="1">
              <a:off x="3981" y="1992"/>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6" name="Text Box 25"/>
            <p:cNvSpPr txBox="1">
              <a:spLocks noChangeArrowheads="1"/>
            </p:cNvSpPr>
            <p:nvPr/>
          </p:nvSpPr>
          <p:spPr bwMode="auto">
            <a:xfrm>
              <a:off x="198" y="723"/>
              <a:ext cx="1039" cy="169"/>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defRPr/>
              </a:pPr>
              <a:r>
                <a:rPr lang="de-DE" altLang="de-DE" sz="1100" dirty="0">
                  <a:solidFill>
                    <a:srgbClr val="000066"/>
                  </a:solidFill>
                </a:rPr>
                <a:t>System level</a:t>
              </a:r>
              <a:endParaRPr lang="de-DE" altLang="de-DE" sz="1050" dirty="0">
                <a:solidFill>
                  <a:srgbClr val="000066"/>
                </a:solidFill>
              </a:endParaRPr>
            </a:p>
          </p:txBody>
        </p:sp>
        <p:sp>
          <p:nvSpPr>
            <p:cNvPr id="27" name="Line 26"/>
            <p:cNvSpPr>
              <a:spLocks noChangeShapeType="1"/>
            </p:cNvSpPr>
            <p:nvPr/>
          </p:nvSpPr>
          <p:spPr bwMode="auto">
            <a:xfrm>
              <a:off x="182" y="1893"/>
              <a:ext cx="5940"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2319" name="Text Box 27"/>
            <p:cNvSpPr txBox="1">
              <a:spLocks noChangeArrowheads="1"/>
            </p:cNvSpPr>
            <p:nvPr/>
          </p:nvSpPr>
          <p:spPr bwMode="auto">
            <a:xfrm>
              <a:off x="445" y="1457"/>
              <a:ext cx="9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de-DE" sz="1100">
                  <a:solidFill>
                    <a:srgbClr val="000066"/>
                  </a:solidFill>
                </a:rPr>
                <a:t>Sub system-level</a:t>
              </a:r>
            </a:p>
          </p:txBody>
        </p:sp>
        <p:sp>
          <p:nvSpPr>
            <p:cNvPr id="12320" name="Text Box 28"/>
            <p:cNvSpPr txBox="1">
              <a:spLocks noChangeArrowheads="1"/>
            </p:cNvSpPr>
            <p:nvPr/>
          </p:nvSpPr>
          <p:spPr bwMode="auto">
            <a:xfrm>
              <a:off x="346" y="2436"/>
              <a:ext cx="1528"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r>
                <a:rPr lang="de-DE" altLang="de-DE" sz="1100">
                  <a:solidFill>
                    <a:srgbClr val="000066"/>
                  </a:solidFill>
                </a:rPr>
                <a:t>Single part realisation  level</a:t>
              </a:r>
            </a:p>
          </p:txBody>
        </p:sp>
        <p:sp>
          <p:nvSpPr>
            <p:cNvPr id="30" name="Text Box 29"/>
            <p:cNvSpPr txBox="1">
              <a:spLocks noChangeArrowheads="1"/>
            </p:cNvSpPr>
            <p:nvPr/>
          </p:nvSpPr>
          <p:spPr bwMode="auto">
            <a:xfrm>
              <a:off x="632" y="136"/>
              <a:ext cx="1488" cy="173"/>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spcBef>
                  <a:spcPct val="50000"/>
                </a:spcBef>
                <a:defRPr/>
              </a:pPr>
              <a:r>
                <a:rPr lang="de-DE" altLang="de-DE" sz="1100" dirty="0">
                  <a:solidFill>
                    <a:srgbClr val="000066"/>
                  </a:solidFill>
                </a:rPr>
                <a:t>Product requirements</a:t>
              </a:r>
              <a:endParaRPr lang="de-DE" altLang="de-DE" sz="1050" dirty="0">
                <a:solidFill>
                  <a:srgbClr val="000066"/>
                </a:solidFill>
              </a:endParaRPr>
            </a:p>
          </p:txBody>
        </p:sp>
        <p:sp>
          <p:nvSpPr>
            <p:cNvPr id="31" name="Line 30"/>
            <p:cNvSpPr>
              <a:spLocks noChangeShapeType="1"/>
            </p:cNvSpPr>
            <p:nvPr/>
          </p:nvSpPr>
          <p:spPr bwMode="auto">
            <a:xfrm>
              <a:off x="1344" y="368"/>
              <a:ext cx="0" cy="184"/>
            </a:xfrm>
            <a:prstGeom prst="line">
              <a:avLst/>
            </a:prstGeom>
            <a:noFill/>
            <a:ln w="9525">
              <a:solidFill>
                <a:srgbClr val="000066"/>
              </a:solidFill>
              <a:round/>
              <a:headEnd/>
              <a:tailEnd type="triangle" w="med" len="med"/>
            </a:ln>
            <a:effectLst/>
          </p:spPr>
          <p:txBody>
            <a:bodyPr wrap="none" anchor="ctr"/>
            <a:lstStyle/>
            <a:p>
              <a:pPr>
                <a:defRPr/>
              </a:pPr>
              <a:endParaRPr lang="sv-SE" sz="1050">
                <a:latin typeface="Arial" charset="0"/>
              </a:endParaRPr>
            </a:p>
          </p:txBody>
        </p:sp>
        <p:sp>
          <p:nvSpPr>
            <p:cNvPr id="12323" name="Text Box 31"/>
            <p:cNvSpPr txBox="1">
              <a:spLocks noChangeArrowheads="1"/>
            </p:cNvSpPr>
            <p:nvPr/>
          </p:nvSpPr>
          <p:spPr bwMode="auto">
            <a:xfrm>
              <a:off x="4696" y="136"/>
              <a:ext cx="1120" cy="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product/unit</a:t>
              </a:r>
            </a:p>
          </p:txBody>
        </p:sp>
        <p:sp>
          <p:nvSpPr>
            <p:cNvPr id="33" name="Line 32"/>
            <p:cNvSpPr>
              <a:spLocks noChangeShapeType="1"/>
            </p:cNvSpPr>
            <p:nvPr/>
          </p:nvSpPr>
          <p:spPr bwMode="auto">
            <a:xfrm>
              <a:off x="5264" y="360"/>
              <a:ext cx="0" cy="192"/>
            </a:xfrm>
            <a:prstGeom prst="line">
              <a:avLst/>
            </a:prstGeom>
            <a:noFill/>
            <a:ln w="9525">
              <a:solidFill>
                <a:srgbClr val="000066"/>
              </a:solidFill>
              <a:round/>
              <a:headEnd type="triangle" w="med" len="med"/>
              <a:tailEnd/>
            </a:ln>
            <a:effectLst/>
          </p:spPr>
          <p:txBody>
            <a:bodyPr wrap="none" anchor="ctr"/>
            <a:lstStyle/>
            <a:p>
              <a:pPr>
                <a:defRPr/>
              </a:pPr>
              <a:endParaRPr lang="sv-SE" sz="1050">
                <a:latin typeface="Arial" charset="0"/>
              </a:endParaRPr>
            </a:p>
          </p:txBody>
        </p:sp>
        <p:sp>
          <p:nvSpPr>
            <p:cNvPr id="34" name="Line 33"/>
            <p:cNvSpPr>
              <a:spLocks noChangeShapeType="1"/>
            </p:cNvSpPr>
            <p:nvPr/>
          </p:nvSpPr>
          <p:spPr bwMode="auto">
            <a:xfrm>
              <a:off x="2008" y="800"/>
              <a:ext cx="2832"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5" name="Line 34"/>
            <p:cNvSpPr>
              <a:spLocks noChangeShapeType="1"/>
            </p:cNvSpPr>
            <p:nvPr/>
          </p:nvSpPr>
          <p:spPr bwMode="auto">
            <a:xfrm>
              <a:off x="2288" y="1464"/>
              <a:ext cx="2168"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6" name="Line 35"/>
            <p:cNvSpPr>
              <a:spLocks noChangeShapeType="1"/>
            </p:cNvSpPr>
            <p:nvPr/>
          </p:nvSpPr>
          <p:spPr bwMode="auto">
            <a:xfrm>
              <a:off x="2680" y="2136"/>
              <a:ext cx="1416"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7" name="Line 36"/>
            <p:cNvSpPr>
              <a:spLocks noChangeShapeType="1"/>
            </p:cNvSpPr>
            <p:nvPr/>
          </p:nvSpPr>
          <p:spPr bwMode="auto">
            <a:xfrm>
              <a:off x="2096" y="936"/>
              <a:ext cx="2680"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8" name="Line 37"/>
            <p:cNvSpPr>
              <a:spLocks noChangeShapeType="1"/>
            </p:cNvSpPr>
            <p:nvPr/>
          </p:nvSpPr>
          <p:spPr bwMode="auto">
            <a:xfrm>
              <a:off x="2368" y="1592"/>
              <a:ext cx="2023"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9" name="Line 38"/>
            <p:cNvSpPr>
              <a:spLocks noChangeShapeType="1"/>
            </p:cNvSpPr>
            <p:nvPr/>
          </p:nvSpPr>
          <p:spPr bwMode="auto">
            <a:xfrm>
              <a:off x="2760" y="2264"/>
              <a:ext cx="1254"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grpSp>
      <p:sp>
        <p:nvSpPr>
          <p:cNvPr id="42" name="Rectangle 41"/>
          <p:cNvSpPr/>
          <p:nvPr/>
        </p:nvSpPr>
        <p:spPr>
          <a:xfrm>
            <a:off x="3429000" y="5791200"/>
            <a:ext cx="13716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002060"/>
              </a:solidFill>
            </a:endParaRPr>
          </a:p>
          <a:p>
            <a:pPr algn="ctr">
              <a:defRPr/>
            </a:pPr>
            <a:r>
              <a:rPr lang="en-US" b="1" dirty="0">
                <a:solidFill>
                  <a:srgbClr val="002060"/>
                </a:solidFill>
              </a:rPr>
              <a:t>PIL</a:t>
            </a:r>
          </a:p>
          <a:p>
            <a:pPr algn="ctr">
              <a:defRPr/>
            </a:pPr>
            <a:r>
              <a:rPr lang="de-DE" altLang="de-DE" sz="1050" b="1" dirty="0">
                <a:solidFill>
                  <a:srgbClr val="000066"/>
                </a:solidFill>
              </a:rPr>
              <a:t>(Processor  in loop)</a:t>
            </a:r>
            <a:endParaRPr lang="en-US" sz="1050" b="1" dirty="0">
              <a:solidFill>
                <a:srgbClr val="002060"/>
              </a:solidFill>
            </a:endParaRPr>
          </a:p>
          <a:p>
            <a:pPr algn="ctr">
              <a:defRPr/>
            </a:pPr>
            <a:endParaRPr lang="en-US" b="1" dirty="0">
              <a:solidFill>
                <a:srgbClr val="002060"/>
              </a:solidFill>
            </a:endParaRPr>
          </a:p>
        </p:txBody>
      </p:sp>
      <p:sp>
        <p:nvSpPr>
          <p:cNvPr id="43" name="Rectangle 42"/>
          <p:cNvSpPr/>
          <p:nvPr/>
        </p:nvSpPr>
        <p:spPr>
          <a:xfrm>
            <a:off x="4876800" y="5791200"/>
            <a:ext cx="14478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002060"/>
                </a:solidFill>
              </a:rPr>
              <a:t>HIL</a:t>
            </a:r>
          </a:p>
          <a:p>
            <a:pPr algn="ctr">
              <a:defRPr/>
            </a:pPr>
            <a:r>
              <a:rPr lang="de-DE" altLang="de-DE" sz="1100" b="1" dirty="0">
                <a:solidFill>
                  <a:srgbClr val="000066"/>
                </a:solidFill>
              </a:rPr>
              <a:t>(Hardware in loop</a:t>
            </a:r>
            <a:r>
              <a:rPr lang="de-DE" altLang="de-DE" sz="1200" b="1" dirty="0">
                <a:solidFill>
                  <a:srgbClr val="000066"/>
                </a:solidFill>
              </a:rPr>
              <a:t>)</a:t>
            </a:r>
            <a:endParaRPr lang="en-US" b="1" dirty="0">
              <a:solidFill>
                <a:srgbClr val="002060"/>
              </a:solidFill>
            </a:endParaRPr>
          </a:p>
        </p:txBody>
      </p:sp>
      <p:sp>
        <p:nvSpPr>
          <p:cNvPr id="12295" name="TextBox 43"/>
          <p:cNvSpPr txBox="1">
            <a:spLocks noChangeArrowheads="1"/>
          </p:cNvSpPr>
          <p:nvPr/>
        </p:nvSpPr>
        <p:spPr bwMode="auto">
          <a:xfrm>
            <a:off x="3581400" y="2057400"/>
            <a:ext cx="2971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a:solidFill>
                  <a:schemeClr val="accent2"/>
                </a:solidFill>
              </a:rPr>
              <a:t>Matlab/Simulink</a:t>
            </a:r>
          </a:p>
        </p:txBody>
      </p:sp>
      <p:sp>
        <p:nvSpPr>
          <p:cNvPr id="41" name="Rectangular Callout 40"/>
          <p:cNvSpPr/>
          <p:nvPr/>
        </p:nvSpPr>
        <p:spPr>
          <a:xfrm>
            <a:off x="3581400" y="1371600"/>
            <a:ext cx="5334000" cy="3886200"/>
          </a:xfrm>
          <a:prstGeom prst="wedgeRectCallout">
            <a:avLst>
              <a:gd name="adj1" fmla="val -34766"/>
              <a:gd name="adj2" fmla="val 70579"/>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en-US" sz="2400" b="1" dirty="0">
                <a:solidFill>
                  <a:schemeClr val="accent2"/>
                </a:solidFill>
              </a:rPr>
              <a:t>On Target Prototyping</a:t>
            </a:r>
            <a:r>
              <a:rPr lang="en-US" sz="2400" b="1" dirty="0">
                <a:solidFill>
                  <a:schemeClr val="accent2"/>
                </a:solidFill>
                <a:sym typeface="Wingdings" pitchFamily="2" charset="2"/>
              </a:rPr>
              <a:t></a:t>
            </a:r>
          </a:p>
          <a:p>
            <a:pPr algn="just">
              <a:defRPr/>
            </a:pPr>
            <a:r>
              <a:rPr lang="en-US" sz="2400" b="1" dirty="0">
                <a:solidFill>
                  <a:schemeClr val="accent2"/>
                </a:solidFill>
              </a:rPr>
              <a:t>Cortex M3/M4, </a:t>
            </a:r>
            <a:r>
              <a:rPr lang="en-US" sz="2400" b="1" dirty="0" err="1">
                <a:solidFill>
                  <a:schemeClr val="accent2"/>
                </a:solidFill>
              </a:rPr>
              <a:t>Raspbery</a:t>
            </a:r>
            <a:r>
              <a:rPr lang="en-US" sz="2400" b="1" dirty="0">
                <a:solidFill>
                  <a:schemeClr val="accent2"/>
                </a:solidFill>
              </a:rPr>
              <a:t> Pi</a:t>
            </a:r>
          </a:p>
        </p:txBody>
      </p:sp>
      <p:sp>
        <p:nvSpPr>
          <p:cNvPr id="44" name="Date Placeholder 43"/>
          <p:cNvSpPr>
            <a:spLocks noGrp="1"/>
          </p:cNvSpPr>
          <p:nvPr>
            <p:ph type="dt" sz="quarter" idx="10"/>
          </p:nvPr>
        </p:nvSpPr>
        <p:spPr>
          <a:xfrm>
            <a:off x="304800" y="6324600"/>
            <a:ext cx="2133600" cy="365125"/>
          </a:xfrm>
        </p:spPr>
        <p:txBody>
          <a:bodyPr/>
          <a:lstStyle/>
          <a:p>
            <a:pPr algn="ctr">
              <a:defRPr/>
            </a:pPr>
            <a:fld id="{33BE280F-E08F-4F0B-95D1-7AEB24E7F5AC}" type="datetime1">
              <a:rPr lang="en-US" smtClean="0"/>
              <a:pPr algn="ctr">
                <a:defRPr/>
              </a:pPr>
              <a:t>3/2/2023</a:t>
            </a:fld>
            <a:endParaRPr lang="sv-SE" dirty="0"/>
          </a:p>
        </p:txBody>
      </p:sp>
      <p:pic>
        <p:nvPicPr>
          <p:cNvPr id="12299" name="Picture 4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33800" y="2209800"/>
            <a:ext cx="4800600" cy="2800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01" name="TextBox 46"/>
          <p:cNvSpPr txBox="1">
            <a:spLocks noChangeArrowheads="1"/>
          </p:cNvSpPr>
          <p:nvPr/>
        </p:nvSpPr>
        <p:spPr bwMode="auto">
          <a:xfrm>
            <a:off x="762000" y="914400"/>
            <a:ext cx="52578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sv-SE" sz="2000" b="1">
                <a:solidFill>
                  <a:srgbClr val="0070C0"/>
                </a:solidFill>
              </a:rPr>
              <a:t>LEVEL 2: On Target Prototyping</a:t>
            </a:r>
            <a:endParaRPr lang="en-US" sz="2000"/>
          </a:p>
        </p:txBody>
      </p:sp>
      <p:sp>
        <p:nvSpPr>
          <p:cNvPr id="48" name="Slide Number Placeholder 47"/>
          <p:cNvSpPr>
            <a:spLocks noGrp="1"/>
          </p:cNvSpPr>
          <p:nvPr>
            <p:ph type="sldNum" sz="quarter" idx="11"/>
          </p:nvPr>
        </p:nvSpPr>
        <p:spPr/>
        <p:txBody>
          <a:bodyPr/>
          <a:lstStyle/>
          <a:p>
            <a:pPr>
              <a:defRPr/>
            </a:pPr>
            <a:fld id="{C2E6D924-2EC9-49B5-9D53-F8A4FFFC7D80}" type="slidenum">
              <a:rPr lang="sv-SE" smtClean="0"/>
              <a:pPr>
                <a:defRPr/>
              </a:pPr>
              <a:t>46</a:t>
            </a:fld>
            <a:endParaRPr lang="sv-SE"/>
          </a:p>
        </p:txBody>
      </p:sp>
      <p:pic>
        <p:nvPicPr>
          <p:cNvPr id="45" name="Picture 44"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47"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49" name="Straight Connector 48"/>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01118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3810000"/>
            <a:ext cx="7315200" cy="236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267" name="Picture 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1219200"/>
            <a:ext cx="73152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Down Arrow 7"/>
          <p:cNvSpPr/>
          <p:nvPr/>
        </p:nvSpPr>
        <p:spPr>
          <a:xfrm>
            <a:off x="3657600" y="2819400"/>
            <a:ext cx="304800" cy="1219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1269" name="TextBox 8"/>
          <p:cNvSpPr txBox="1">
            <a:spLocks noChangeArrowheads="1"/>
          </p:cNvSpPr>
          <p:nvPr/>
        </p:nvSpPr>
        <p:spPr bwMode="auto">
          <a:xfrm>
            <a:off x="3962400" y="2819400"/>
            <a:ext cx="13716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C code Generation </a:t>
            </a:r>
            <a:endParaRPr lang="en-IN" sz="1200"/>
          </a:p>
        </p:txBody>
      </p:sp>
      <p:sp>
        <p:nvSpPr>
          <p:cNvPr id="10" name="Date Placeholder 9"/>
          <p:cNvSpPr>
            <a:spLocks noGrp="1"/>
          </p:cNvSpPr>
          <p:nvPr>
            <p:ph type="dt" sz="quarter" idx="10"/>
          </p:nvPr>
        </p:nvSpPr>
        <p:spPr/>
        <p:txBody>
          <a:bodyPr/>
          <a:lstStyle/>
          <a:p>
            <a:pPr>
              <a:defRPr/>
            </a:pPr>
            <a:fld id="{8A6FC058-0FE2-405C-8C79-89ED00793B6B}" type="datetime1">
              <a:rPr lang="en-US" smtClean="0"/>
              <a:pPr>
                <a:defRPr/>
              </a:pPr>
              <a:t>3/2/2023</a:t>
            </a:fld>
            <a:endParaRPr lang="en-US" dirty="0"/>
          </a:p>
        </p:txBody>
      </p:sp>
      <p:sp>
        <p:nvSpPr>
          <p:cNvPr id="11" name="Footer Placeholder 10"/>
          <p:cNvSpPr>
            <a:spLocks noGrp="1"/>
          </p:cNvSpPr>
          <p:nvPr>
            <p:ph type="ftr" sz="quarter" idx="11"/>
          </p:nvPr>
        </p:nvSpPr>
        <p:spPr/>
        <p:txBody>
          <a:bodyPr/>
          <a:lstStyle/>
          <a:p>
            <a:pPr>
              <a:defRPr/>
            </a:pPr>
            <a:r>
              <a:rPr lang="en-IN"/>
              <a:t>Automotive Electronics Lab (17EECP303)          </a:t>
            </a:r>
            <a:endParaRPr lang="en-US"/>
          </a:p>
        </p:txBody>
      </p:sp>
      <p:sp>
        <p:nvSpPr>
          <p:cNvPr id="12" name="Slide Number Placeholder 11"/>
          <p:cNvSpPr>
            <a:spLocks noGrp="1"/>
          </p:cNvSpPr>
          <p:nvPr>
            <p:ph type="sldNum" sz="quarter" idx="12"/>
          </p:nvPr>
        </p:nvSpPr>
        <p:spPr/>
        <p:txBody>
          <a:bodyPr/>
          <a:lstStyle/>
          <a:p>
            <a:pPr>
              <a:defRPr/>
            </a:pPr>
            <a:fld id="{0466BAEB-99FB-4675-9BE0-EE76FE62B8E8}" type="slidenum">
              <a:rPr lang="en-US" smtClean="0"/>
              <a:pPr>
                <a:defRPr/>
              </a:pPr>
              <a:t>47</a:t>
            </a:fld>
            <a:endParaRPr lang="en-US" dirty="0"/>
          </a:p>
        </p:txBody>
      </p:sp>
      <p:sp>
        <p:nvSpPr>
          <p:cNvPr id="22540" name="TextBox 12"/>
          <p:cNvSpPr txBox="1">
            <a:spLocks noChangeArrowheads="1"/>
          </p:cNvSpPr>
          <p:nvPr/>
        </p:nvSpPr>
        <p:spPr bwMode="auto">
          <a:xfrm>
            <a:off x="838200" y="1143000"/>
            <a:ext cx="4495800" cy="461963"/>
          </a:xfrm>
          <a:prstGeom prst="rect">
            <a:avLst/>
          </a:prstGeom>
          <a:noFill/>
          <a:ln w="9525">
            <a:noFill/>
            <a:miter lim="800000"/>
            <a:headEnd/>
            <a:tailEnd/>
          </a:ln>
        </p:spPr>
        <p:txBody>
          <a:bodyPr>
            <a:spAutoFit/>
          </a:bodyPr>
          <a:lstStyle/>
          <a:p>
            <a:pPr>
              <a:defRPr/>
            </a:pPr>
            <a:r>
              <a:rPr lang="en-US" sz="2400" b="1" dirty="0">
                <a:latin typeface="+mn-lt"/>
              </a:rPr>
              <a:t>Processor in Loop(PIL)</a:t>
            </a:r>
          </a:p>
        </p:txBody>
      </p:sp>
      <p:sp>
        <p:nvSpPr>
          <p:cNvPr id="3" name="Rectangle 2"/>
          <p:cNvSpPr/>
          <p:nvPr/>
        </p:nvSpPr>
        <p:spPr>
          <a:xfrm>
            <a:off x="3086100" y="5181600"/>
            <a:ext cx="1676400" cy="3048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IN" sz="1600" dirty="0"/>
              <a:t>Target Hardware</a:t>
            </a:r>
          </a:p>
        </p:txBody>
      </p:sp>
      <p:pic>
        <p:nvPicPr>
          <p:cNvPr id="16" name="Picture 15"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1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9" name="Straight Connector 18"/>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40488278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p:cNvSpPr>
            <a:spLocks noGrp="1"/>
          </p:cNvSpPr>
          <p:nvPr>
            <p:ph type="ftr" sz="quarter" idx="12"/>
          </p:nvPr>
        </p:nvSpPr>
        <p:spPr>
          <a:xfrm>
            <a:off x="1314450" y="6345238"/>
            <a:ext cx="2895600" cy="365125"/>
          </a:xfrm>
        </p:spPr>
        <p:txBody>
          <a:bodyPr/>
          <a:lstStyle/>
          <a:p>
            <a:pPr>
              <a:defRPr/>
            </a:pPr>
            <a:r>
              <a:rPr lang="en-IN"/>
              <a:t>Automotive Electronics Lab (17EECP303)          </a:t>
            </a:r>
            <a:endParaRPr lang="sv-SE"/>
          </a:p>
        </p:txBody>
      </p:sp>
      <p:grpSp>
        <p:nvGrpSpPr>
          <p:cNvPr id="2" name="Group 4"/>
          <p:cNvGrpSpPr>
            <a:grpSpLocks noChangeAspect="1"/>
          </p:cNvGrpSpPr>
          <p:nvPr/>
        </p:nvGrpSpPr>
        <p:grpSpPr bwMode="auto">
          <a:xfrm>
            <a:off x="-23813" y="1600200"/>
            <a:ext cx="9166226" cy="5181600"/>
            <a:chOff x="182" y="136"/>
            <a:chExt cx="5950" cy="3328"/>
          </a:xfrm>
        </p:grpSpPr>
        <p:sp>
          <p:nvSpPr>
            <p:cNvPr id="6" name="Freeform 5"/>
            <p:cNvSpPr>
              <a:spLocks/>
            </p:cNvSpPr>
            <p:nvPr/>
          </p:nvSpPr>
          <p:spPr bwMode="auto">
            <a:xfrm>
              <a:off x="888" y="557"/>
              <a:ext cx="4981" cy="2907"/>
            </a:xfrm>
            <a:custGeom>
              <a:avLst/>
              <a:gdLst>
                <a:gd name="T0" fmla="*/ 0 w 4981"/>
                <a:gd name="T1" fmla="*/ 0 h 2907"/>
                <a:gd name="T2" fmla="*/ 981 w 4981"/>
                <a:gd name="T3" fmla="*/ 0 h 2907"/>
                <a:gd name="T4" fmla="*/ 2048 w 4981"/>
                <a:gd name="T5" fmla="*/ 1904 h 2907"/>
                <a:gd name="T6" fmla="*/ 2933 w 4981"/>
                <a:gd name="T7" fmla="*/ 1904 h 2907"/>
                <a:gd name="T8" fmla="*/ 3989 w 4981"/>
                <a:gd name="T9" fmla="*/ 6 h 2907"/>
                <a:gd name="T10" fmla="*/ 4981 w 4981"/>
                <a:gd name="T11" fmla="*/ 6 h 2907"/>
                <a:gd name="T12" fmla="*/ 3349 w 4981"/>
                <a:gd name="T13" fmla="*/ 2907 h 2907"/>
                <a:gd name="T14" fmla="*/ 1637 w 4981"/>
                <a:gd name="T15" fmla="*/ 2907 h 2907"/>
                <a:gd name="T16" fmla="*/ 0 w 4981"/>
                <a:gd name="T17" fmla="*/ 0 h 2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81" h="2907">
                  <a:moveTo>
                    <a:pt x="0" y="0"/>
                  </a:moveTo>
                  <a:lnTo>
                    <a:pt x="981" y="0"/>
                  </a:lnTo>
                  <a:lnTo>
                    <a:pt x="2048" y="1904"/>
                  </a:lnTo>
                  <a:lnTo>
                    <a:pt x="2933" y="1904"/>
                  </a:lnTo>
                  <a:lnTo>
                    <a:pt x="3989" y="6"/>
                  </a:lnTo>
                  <a:lnTo>
                    <a:pt x="4981" y="6"/>
                  </a:lnTo>
                  <a:lnTo>
                    <a:pt x="3349" y="2907"/>
                  </a:lnTo>
                  <a:lnTo>
                    <a:pt x="1637" y="2907"/>
                  </a:lnTo>
                  <a:lnTo>
                    <a:pt x="0" y="0"/>
                  </a:lnTo>
                  <a:close/>
                </a:path>
              </a:pathLst>
            </a:custGeom>
            <a:solidFill>
              <a:schemeClr val="hlink"/>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7" name="Freeform 6"/>
            <p:cNvSpPr>
              <a:spLocks/>
            </p:cNvSpPr>
            <p:nvPr/>
          </p:nvSpPr>
          <p:spPr bwMode="auto">
            <a:xfrm>
              <a:off x="1040" y="664"/>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8" name="Freeform 7"/>
            <p:cNvSpPr>
              <a:spLocks/>
            </p:cNvSpPr>
            <p:nvPr/>
          </p:nvSpPr>
          <p:spPr bwMode="auto">
            <a:xfrm>
              <a:off x="1392" y="1328"/>
              <a:ext cx="1072"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9" name="Freeform 8"/>
            <p:cNvSpPr>
              <a:spLocks/>
            </p:cNvSpPr>
            <p:nvPr/>
          </p:nvSpPr>
          <p:spPr bwMode="auto">
            <a:xfrm>
              <a:off x="1784" y="1992"/>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0" name="Line 9"/>
            <p:cNvSpPr>
              <a:spLocks noChangeShapeType="1"/>
            </p:cNvSpPr>
            <p:nvPr/>
          </p:nvSpPr>
          <p:spPr bwMode="auto">
            <a:xfrm>
              <a:off x="190" y="1237"/>
              <a:ext cx="5942"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1" name="Freeform 10"/>
            <p:cNvSpPr>
              <a:spLocks/>
            </p:cNvSpPr>
            <p:nvPr/>
          </p:nvSpPr>
          <p:spPr bwMode="auto">
            <a:xfrm>
              <a:off x="4668" y="660"/>
              <a:ext cx="1064"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2" name="Freeform 11"/>
            <p:cNvSpPr>
              <a:spLocks/>
            </p:cNvSpPr>
            <p:nvPr/>
          </p:nvSpPr>
          <p:spPr bwMode="auto">
            <a:xfrm>
              <a:off x="4284" y="1324"/>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 name="Freeform 12"/>
            <p:cNvSpPr>
              <a:spLocks/>
            </p:cNvSpPr>
            <p:nvPr/>
          </p:nvSpPr>
          <p:spPr bwMode="auto">
            <a:xfrm>
              <a:off x="3912" y="1992"/>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335" name="Text Box 16"/>
            <p:cNvSpPr txBox="1">
              <a:spLocks noChangeArrowheads="1"/>
            </p:cNvSpPr>
            <p:nvPr/>
          </p:nvSpPr>
          <p:spPr bwMode="auto">
            <a:xfrm>
              <a:off x="1138" y="668"/>
              <a:ext cx="952"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Requirement Analysis</a:t>
              </a:r>
            </a:p>
          </p:txBody>
        </p:sp>
        <p:sp>
          <p:nvSpPr>
            <p:cNvPr id="18" name="Text Box 17"/>
            <p:cNvSpPr txBox="1">
              <a:spLocks noChangeArrowheads="1"/>
            </p:cNvSpPr>
            <p:nvPr/>
          </p:nvSpPr>
          <p:spPr bwMode="auto">
            <a:xfrm>
              <a:off x="1583" y="1346"/>
              <a:ext cx="941" cy="406"/>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2400" b="1" dirty="0">
                  <a:solidFill>
                    <a:srgbClr val="000066"/>
                  </a:solidFill>
                </a:rPr>
                <a:t>MIL</a:t>
              </a:r>
            </a:p>
            <a:p>
              <a:pPr>
                <a:defRPr/>
              </a:pPr>
              <a:r>
                <a:rPr lang="de-DE" altLang="de-DE" sz="1050" b="1" dirty="0">
                  <a:solidFill>
                    <a:srgbClr val="000066"/>
                  </a:solidFill>
                </a:rPr>
                <a:t>(Model in loop)</a:t>
              </a:r>
              <a:endParaRPr lang="de-DE" altLang="de-DE" sz="300" b="1" dirty="0">
                <a:solidFill>
                  <a:srgbClr val="000066"/>
                </a:solidFill>
              </a:endParaRPr>
            </a:p>
          </p:txBody>
        </p:sp>
        <p:sp>
          <p:nvSpPr>
            <p:cNvPr id="13337" name="Text Box 18"/>
            <p:cNvSpPr txBox="1">
              <a:spLocks noChangeArrowheads="1"/>
            </p:cNvSpPr>
            <p:nvPr/>
          </p:nvSpPr>
          <p:spPr bwMode="auto">
            <a:xfrm flipH="1">
              <a:off x="4737" y="660"/>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000">
                  <a:solidFill>
                    <a:srgbClr val="000066"/>
                  </a:solidFill>
                </a:rPr>
                <a:t>       </a:t>
              </a:r>
              <a:r>
                <a:rPr lang="de-DE" altLang="de-DE" sz="1400">
                  <a:solidFill>
                    <a:srgbClr val="000066"/>
                  </a:solidFill>
                </a:rPr>
                <a:t>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3338" name="Text Box 19"/>
            <p:cNvSpPr txBox="1">
              <a:spLocks noChangeArrowheads="1"/>
            </p:cNvSpPr>
            <p:nvPr/>
          </p:nvSpPr>
          <p:spPr bwMode="auto">
            <a:xfrm>
              <a:off x="1936" y="1996"/>
              <a:ext cx="952"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2400" b="1">
                  <a:solidFill>
                    <a:srgbClr val="000066"/>
                  </a:solidFill>
                </a:rPr>
                <a:t>SIL</a:t>
              </a:r>
            </a:p>
            <a:p>
              <a:pPr eaLnBrk="1" hangingPunct="1"/>
              <a:r>
                <a:rPr lang="de-DE" altLang="de-DE" sz="1000" b="1">
                  <a:solidFill>
                    <a:srgbClr val="000066"/>
                  </a:solidFill>
                </a:rPr>
                <a:t>(Software in loop)</a:t>
              </a:r>
              <a:endParaRPr lang="de-DE" altLang="de-DE" sz="200" b="1">
                <a:solidFill>
                  <a:srgbClr val="000066"/>
                </a:solidFill>
              </a:endParaRPr>
            </a:p>
            <a:p>
              <a:pPr eaLnBrk="1" hangingPunct="1"/>
              <a:endParaRPr lang="de-DE" altLang="de-DE" sz="1000" b="1">
                <a:solidFill>
                  <a:srgbClr val="000066"/>
                </a:solidFill>
              </a:endParaRPr>
            </a:p>
          </p:txBody>
        </p:sp>
        <p:sp>
          <p:nvSpPr>
            <p:cNvPr id="13339" name="Text Box 20"/>
            <p:cNvSpPr txBox="1">
              <a:spLocks noChangeArrowheads="1"/>
            </p:cNvSpPr>
            <p:nvPr/>
          </p:nvSpPr>
          <p:spPr bwMode="auto">
            <a:xfrm flipH="1">
              <a:off x="4352" y="1324"/>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3340" name="Text Box 21"/>
            <p:cNvSpPr txBox="1">
              <a:spLocks noChangeArrowheads="1"/>
            </p:cNvSpPr>
            <p:nvPr/>
          </p:nvSpPr>
          <p:spPr bwMode="auto">
            <a:xfrm flipH="1">
              <a:off x="3981" y="1992"/>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6" name="Text Box 25"/>
            <p:cNvSpPr txBox="1">
              <a:spLocks noChangeArrowheads="1"/>
            </p:cNvSpPr>
            <p:nvPr/>
          </p:nvSpPr>
          <p:spPr bwMode="auto">
            <a:xfrm>
              <a:off x="396" y="723"/>
              <a:ext cx="863" cy="169"/>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1100" dirty="0">
                  <a:solidFill>
                    <a:srgbClr val="000066"/>
                  </a:solidFill>
                </a:rPr>
                <a:t>System level</a:t>
              </a:r>
              <a:endParaRPr lang="de-DE" altLang="de-DE" sz="1050" dirty="0">
                <a:solidFill>
                  <a:srgbClr val="000066"/>
                </a:solidFill>
              </a:endParaRPr>
            </a:p>
          </p:txBody>
        </p:sp>
        <p:sp>
          <p:nvSpPr>
            <p:cNvPr id="27" name="Line 26"/>
            <p:cNvSpPr>
              <a:spLocks noChangeShapeType="1"/>
            </p:cNvSpPr>
            <p:nvPr/>
          </p:nvSpPr>
          <p:spPr bwMode="auto">
            <a:xfrm>
              <a:off x="182" y="1893"/>
              <a:ext cx="5937"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3343" name="Text Box 27"/>
            <p:cNvSpPr txBox="1">
              <a:spLocks noChangeArrowheads="1"/>
            </p:cNvSpPr>
            <p:nvPr/>
          </p:nvSpPr>
          <p:spPr bwMode="auto">
            <a:xfrm>
              <a:off x="396" y="1408"/>
              <a:ext cx="9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de-DE" sz="1100">
                  <a:solidFill>
                    <a:srgbClr val="000066"/>
                  </a:solidFill>
                </a:rPr>
                <a:t>Sub system level</a:t>
              </a:r>
            </a:p>
          </p:txBody>
        </p:sp>
        <p:sp>
          <p:nvSpPr>
            <p:cNvPr id="13344" name="Text Box 28"/>
            <p:cNvSpPr txBox="1">
              <a:spLocks noChangeArrowheads="1"/>
            </p:cNvSpPr>
            <p:nvPr/>
          </p:nvSpPr>
          <p:spPr bwMode="auto">
            <a:xfrm>
              <a:off x="445" y="2436"/>
              <a:ext cx="1528"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100">
                  <a:solidFill>
                    <a:srgbClr val="000066"/>
                  </a:solidFill>
                </a:rPr>
                <a:t>Single part realisation  level</a:t>
              </a:r>
            </a:p>
          </p:txBody>
        </p:sp>
        <p:sp>
          <p:nvSpPr>
            <p:cNvPr id="30" name="Text Box 29"/>
            <p:cNvSpPr txBox="1">
              <a:spLocks noChangeArrowheads="1"/>
            </p:cNvSpPr>
            <p:nvPr/>
          </p:nvSpPr>
          <p:spPr bwMode="auto">
            <a:xfrm>
              <a:off x="632" y="136"/>
              <a:ext cx="1488" cy="211"/>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spcBef>
                  <a:spcPct val="50000"/>
                </a:spcBef>
                <a:defRPr/>
              </a:pPr>
              <a:r>
                <a:rPr lang="de-DE" altLang="de-DE" sz="1100">
                  <a:solidFill>
                    <a:srgbClr val="000066"/>
                  </a:solidFill>
                </a:rPr>
                <a:t>product requirements</a:t>
              </a:r>
              <a:endParaRPr lang="de-DE" altLang="de-DE" sz="1050">
                <a:solidFill>
                  <a:srgbClr val="000066"/>
                </a:solidFill>
              </a:endParaRPr>
            </a:p>
          </p:txBody>
        </p:sp>
        <p:sp>
          <p:nvSpPr>
            <p:cNvPr id="31" name="Line 30"/>
            <p:cNvSpPr>
              <a:spLocks noChangeShapeType="1"/>
            </p:cNvSpPr>
            <p:nvPr/>
          </p:nvSpPr>
          <p:spPr bwMode="auto">
            <a:xfrm>
              <a:off x="1344" y="368"/>
              <a:ext cx="0" cy="184"/>
            </a:xfrm>
            <a:prstGeom prst="line">
              <a:avLst/>
            </a:prstGeom>
            <a:noFill/>
            <a:ln w="9525">
              <a:solidFill>
                <a:srgbClr val="000066"/>
              </a:solidFill>
              <a:round/>
              <a:headEnd/>
              <a:tailEnd type="triangle" w="med" len="med"/>
            </a:ln>
            <a:effectLst/>
          </p:spPr>
          <p:txBody>
            <a:bodyPr wrap="none" anchor="ctr"/>
            <a:lstStyle/>
            <a:p>
              <a:pPr>
                <a:defRPr/>
              </a:pPr>
              <a:endParaRPr lang="sv-SE" sz="1050">
                <a:latin typeface="Arial" charset="0"/>
              </a:endParaRPr>
            </a:p>
          </p:txBody>
        </p:sp>
        <p:sp>
          <p:nvSpPr>
            <p:cNvPr id="13347" name="Text Box 31"/>
            <p:cNvSpPr txBox="1">
              <a:spLocks noChangeArrowheads="1"/>
            </p:cNvSpPr>
            <p:nvPr/>
          </p:nvSpPr>
          <p:spPr bwMode="auto">
            <a:xfrm>
              <a:off x="4696" y="136"/>
              <a:ext cx="1120" cy="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product/unit</a:t>
              </a:r>
            </a:p>
          </p:txBody>
        </p:sp>
        <p:sp>
          <p:nvSpPr>
            <p:cNvPr id="33" name="Line 32"/>
            <p:cNvSpPr>
              <a:spLocks noChangeShapeType="1"/>
            </p:cNvSpPr>
            <p:nvPr/>
          </p:nvSpPr>
          <p:spPr bwMode="auto">
            <a:xfrm>
              <a:off x="5264" y="360"/>
              <a:ext cx="0" cy="192"/>
            </a:xfrm>
            <a:prstGeom prst="line">
              <a:avLst/>
            </a:prstGeom>
            <a:noFill/>
            <a:ln w="9525">
              <a:solidFill>
                <a:srgbClr val="000066"/>
              </a:solidFill>
              <a:round/>
              <a:headEnd type="triangle" w="med" len="med"/>
              <a:tailEnd/>
            </a:ln>
            <a:effectLst/>
          </p:spPr>
          <p:txBody>
            <a:bodyPr wrap="none" anchor="ctr"/>
            <a:lstStyle/>
            <a:p>
              <a:pPr>
                <a:defRPr/>
              </a:pPr>
              <a:endParaRPr lang="sv-SE" sz="1050">
                <a:latin typeface="Arial" charset="0"/>
              </a:endParaRPr>
            </a:p>
          </p:txBody>
        </p:sp>
        <p:sp>
          <p:nvSpPr>
            <p:cNvPr id="34" name="Line 33"/>
            <p:cNvSpPr>
              <a:spLocks noChangeShapeType="1"/>
            </p:cNvSpPr>
            <p:nvPr/>
          </p:nvSpPr>
          <p:spPr bwMode="auto">
            <a:xfrm>
              <a:off x="2008" y="800"/>
              <a:ext cx="2832"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5" name="Line 34"/>
            <p:cNvSpPr>
              <a:spLocks noChangeShapeType="1"/>
            </p:cNvSpPr>
            <p:nvPr/>
          </p:nvSpPr>
          <p:spPr bwMode="auto">
            <a:xfrm>
              <a:off x="2288" y="1464"/>
              <a:ext cx="2168"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6" name="Line 35"/>
            <p:cNvSpPr>
              <a:spLocks noChangeShapeType="1"/>
            </p:cNvSpPr>
            <p:nvPr/>
          </p:nvSpPr>
          <p:spPr bwMode="auto">
            <a:xfrm>
              <a:off x="2680" y="2136"/>
              <a:ext cx="1416"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7" name="Line 36"/>
            <p:cNvSpPr>
              <a:spLocks noChangeShapeType="1"/>
            </p:cNvSpPr>
            <p:nvPr/>
          </p:nvSpPr>
          <p:spPr bwMode="auto">
            <a:xfrm>
              <a:off x="2096" y="936"/>
              <a:ext cx="2680"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8" name="Line 37"/>
            <p:cNvSpPr>
              <a:spLocks noChangeShapeType="1"/>
            </p:cNvSpPr>
            <p:nvPr/>
          </p:nvSpPr>
          <p:spPr bwMode="auto">
            <a:xfrm>
              <a:off x="2368" y="1592"/>
              <a:ext cx="2023"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9" name="Line 38"/>
            <p:cNvSpPr>
              <a:spLocks noChangeShapeType="1"/>
            </p:cNvSpPr>
            <p:nvPr/>
          </p:nvSpPr>
          <p:spPr bwMode="auto">
            <a:xfrm>
              <a:off x="2760" y="2264"/>
              <a:ext cx="1254"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grpSp>
      <p:sp>
        <p:nvSpPr>
          <p:cNvPr id="42" name="Rectangle 41"/>
          <p:cNvSpPr/>
          <p:nvPr/>
        </p:nvSpPr>
        <p:spPr>
          <a:xfrm>
            <a:off x="3429000" y="5791200"/>
            <a:ext cx="13716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002060"/>
              </a:solidFill>
            </a:endParaRPr>
          </a:p>
          <a:p>
            <a:pPr algn="ctr">
              <a:defRPr/>
            </a:pPr>
            <a:r>
              <a:rPr lang="en-US" b="1" dirty="0">
                <a:solidFill>
                  <a:srgbClr val="002060"/>
                </a:solidFill>
              </a:rPr>
              <a:t>PIL</a:t>
            </a:r>
          </a:p>
          <a:p>
            <a:pPr algn="ctr">
              <a:defRPr/>
            </a:pPr>
            <a:r>
              <a:rPr lang="de-DE" altLang="de-DE" sz="1050" b="1" dirty="0">
                <a:solidFill>
                  <a:srgbClr val="000066"/>
                </a:solidFill>
              </a:rPr>
              <a:t>(Processor  in loop)</a:t>
            </a:r>
            <a:endParaRPr lang="en-US" sz="1050" b="1" dirty="0">
              <a:solidFill>
                <a:srgbClr val="002060"/>
              </a:solidFill>
            </a:endParaRPr>
          </a:p>
          <a:p>
            <a:pPr algn="ctr">
              <a:defRPr/>
            </a:pPr>
            <a:endParaRPr lang="en-US" b="1" dirty="0">
              <a:solidFill>
                <a:srgbClr val="002060"/>
              </a:solidFill>
            </a:endParaRPr>
          </a:p>
        </p:txBody>
      </p:sp>
      <p:sp>
        <p:nvSpPr>
          <p:cNvPr id="43" name="Rectangle 42"/>
          <p:cNvSpPr/>
          <p:nvPr/>
        </p:nvSpPr>
        <p:spPr>
          <a:xfrm>
            <a:off x="4876800" y="5791200"/>
            <a:ext cx="14478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002060"/>
                </a:solidFill>
              </a:rPr>
              <a:t>HIL</a:t>
            </a:r>
          </a:p>
          <a:p>
            <a:pPr algn="ctr">
              <a:defRPr/>
            </a:pPr>
            <a:r>
              <a:rPr lang="de-DE" altLang="de-DE" sz="1100" b="1" dirty="0">
                <a:solidFill>
                  <a:srgbClr val="000066"/>
                </a:solidFill>
              </a:rPr>
              <a:t>(Hardware in loop</a:t>
            </a:r>
            <a:r>
              <a:rPr lang="de-DE" altLang="de-DE" sz="1200" b="1" dirty="0">
                <a:solidFill>
                  <a:srgbClr val="000066"/>
                </a:solidFill>
              </a:rPr>
              <a:t>)</a:t>
            </a:r>
            <a:endParaRPr lang="en-US" b="1" dirty="0">
              <a:solidFill>
                <a:srgbClr val="002060"/>
              </a:solidFill>
            </a:endParaRPr>
          </a:p>
        </p:txBody>
      </p:sp>
      <p:sp>
        <p:nvSpPr>
          <p:cNvPr id="13319" name="TextBox 43"/>
          <p:cNvSpPr txBox="1">
            <a:spLocks noChangeArrowheads="1"/>
          </p:cNvSpPr>
          <p:nvPr/>
        </p:nvSpPr>
        <p:spPr bwMode="auto">
          <a:xfrm>
            <a:off x="3581400" y="2057400"/>
            <a:ext cx="2971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a:solidFill>
                  <a:schemeClr val="accent2"/>
                </a:solidFill>
              </a:rPr>
              <a:t>Matlab/Simulink</a:t>
            </a:r>
          </a:p>
        </p:txBody>
      </p:sp>
      <p:sp>
        <p:nvSpPr>
          <p:cNvPr id="41" name="Rectangular Callout 40"/>
          <p:cNvSpPr/>
          <p:nvPr/>
        </p:nvSpPr>
        <p:spPr>
          <a:xfrm>
            <a:off x="2971800" y="1219200"/>
            <a:ext cx="5791200" cy="3962400"/>
          </a:xfrm>
          <a:prstGeom prst="wedgeRectCallout">
            <a:avLst>
              <a:gd name="adj1" fmla="val -13443"/>
              <a:gd name="adj2" fmla="val 69438"/>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just">
              <a:defRPr/>
            </a:pPr>
            <a:r>
              <a:rPr lang="en-US" sz="2400" b="1" dirty="0">
                <a:solidFill>
                  <a:schemeClr val="accent2"/>
                </a:solidFill>
              </a:rPr>
              <a:t>Controller(Engine ECU) testing for a  Plant model( </a:t>
            </a:r>
            <a:r>
              <a:rPr lang="en-US" sz="2400" b="1" dirty="0" err="1">
                <a:solidFill>
                  <a:schemeClr val="accent2"/>
                </a:solidFill>
              </a:rPr>
              <a:t>Raspbery</a:t>
            </a:r>
            <a:r>
              <a:rPr lang="en-US" sz="2400" b="1" dirty="0">
                <a:solidFill>
                  <a:schemeClr val="accent2"/>
                </a:solidFill>
              </a:rPr>
              <a:t> Pi/ M3/M4/</a:t>
            </a:r>
            <a:r>
              <a:rPr lang="en-US" sz="2400" b="1" dirty="0" err="1">
                <a:solidFill>
                  <a:srgbClr val="00B050"/>
                </a:solidFill>
              </a:rPr>
              <a:t>Speedgoat</a:t>
            </a:r>
            <a:r>
              <a:rPr lang="en-US" sz="2400" b="1" dirty="0">
                <a:solidFill>
                  <a:schemeClr val="accent2"/>
                </a:solidFill>
              </a:rPr>
              <a:t>)</a:t>
            </a:r>
          </a:p>
        </p:txBody>
      </p:sp>
      <p:sp>
        <p:nvSpPr>
          <p:cNvPr id="44" name="Date Placeholder 43"/>
          <p:cNvSpPr>
            <a:spLocks noGrp="1"/>
          </p:cNvSpPr>
          <p:nvPr>
            <p:ph type="dt" sz="quarter" idx="10"/>
          </p:nvPr>
        </p:nvSpPr>
        <p:spPr>
          <a:xfrm>
            <a:off x="381000" y="6248400"/>
            <a:ext cx="2133600" cy="365125"/>
          </a:xfrm>
        </p:spPr>
        <p:txBody>
          <a:bodyPr/>
          <a:lstStyle/>
          <a:p>
            <a:pPr algn="ctr">
              <a:defRPr/>
            </a:pPr>
            <a:fld id="{A6982740-A675-405A-B006-0E8B9D50E03B}" type="datetime1">
              <a:rPr lang="en-US" smtClean="0"/>
              <a:pPr algn="ctr">
                <a:defRPr/>
              </a:pPr>
              <a:t>3/2/2023</a:t>
            </a:fld>
            <a:endParaRPr lang="sv-SE" dirty="0"/>
          </a:p>
        </p:txBody>
      </p:sp>
      <p:pic>
        <p:nvPicPr>
          <p:cNvPr id="13323" name="Picture 2"/>
          <p:cNvPicPr>
            <a:picLocks noGrp="1" noChangeAspect="1" noChangeArrowheads="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3048000" y="2209800"/>
            <a:ext cx="5581650" cy="2819400"/>
          </a:xfrm>
          <a:noFill/>
        </p:spPr>
      </p:pic>
      <p:sp>
        <p:nvSpPr>
          <p:cNvPr id="13325" name="TextBox 46"/>
          <p:cNvSpPr txBox="1">
            <a:spLocks noChangeArrowheads="1"/>
          </p:cNvSpPr>
          <p:nvPr/>
        </p:nvSpPr>
        <p:spPr bwMode="auto">
          <a:xfrm>
            <a:off x="762000" y="762000"/>
            <a:ext cx="5486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sv-SE" sz="2000" b="1">
                <a:solidFill>
                  <a:srgbClr val="0070C0"/>
                </a:solidFill>
              </a:rPr>
              <a:t>LEVEL 3:ECU testing for a plant model </a:t>
            </a:r>
            <a:endParaRPr lang="en-US" sz="2000"/>
          </a:p>
        </p:txBody>
      </p:sp>
      <p:sp>
        <p:nvSpPr>
          <p:cNvPr id="48" name="Slide Number Placeholder 47"/>
          <p:cNvSpPr>
            <a:spLocks noGrp="1"/>
          </p:cNvSpPr>
          <p:nvPr>
            <p:ph type="sldNum" sz="quarter" idx="11"/>
          </p:nvPr>
        </p:nvSpPr>
        <p:spPr/>
        <p:txBody>
          <a:bodyPr/>
          <a:lstStyle/>
          <a:p>
            <a:pPr>
              <a:defRPr/>
            </a:pPr>
            <a:fld id="{BA83C427-72A1-41DB-B370-0F5B7FA0412D}" type="slidenum">
              <a:rPr lang="sv-SE" smtClean="0"/>
              <a:pPr>
                <a:defRPr/>
              </a:pPr>
              <a:t>48</a:t>
            </a:fld>
            <a:endParaRPr lang="sv-SE"/>
          </a:p>
        </p:txBody>
      </p:sp>
      <p:pic>
        <p:nvPicPr>
          <p:cNvPr id="45" name="Picture 44"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47"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49" name="Straight Connector 48"/>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1329307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IN"/>
          </a:p>
        </p:txBody>
      </p:sp>
      <p:sp>
        <p:nvSpPr>
          <p:cNvPr id="12291" name="Rectangle 6"/>
          <p:cNvSpPr>
            <a:spLocks noChangeArrowheads="1"/>
          </p:cNvSpPr>
          <p:nvPr/>
        </p:nvSpPr>
        <p:spPr bwMode="auto">
          <a:xfrm>
            <a:off x="0" y="19621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a:cs typeface="Arial" pitchFamily="34" charset="0"/>
            </a:endParaRPr>
          </a:p>
        </p:txBody>
      </p:sp>
      <p:sp>
        <p:nvSpPr>
          <p:cNvPr id="12292" name="Rectangle 7"/>
          <p:cNvSpPr>
            <a:spLocks noChangeArrowheads="1"/>
          </p:cNvSpPr>
          <p:nvPr/>
        </p:nvSpPr>
        <p:spPr bwMode="auto">
          <a:xfrm>
            <a:off x="0" y="382905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a:cs typeface="Arial" pitchFamily="34" charset="0"/>
            </a:endParaRPr>
          </a:p>
        </p:txBody>
      </p:sp>
      <p:pic>
        <p:nvPicPr>
          <p:cNvPr id="12293" name="Picture 8"/>
          <p:cNvPicPr>
            <a:picLocks noChangeAspect="1" noChangeArrowheads="1"/>
          </p:cNvPicPr>
          <p:nvPr/>
        </p:nvPicPr>
        <p:blipFill>
          <a:blip r:embed="rId2">
            <a:extLst>
              <a:ext uri="{28A0092B-C50C-407E-A947-70E740481C1C}">
                <a14:useLocalDpi xmlns:a14="http://schemas.microsoft.com/office/drawing/2010/main" xmlns="" val="0"/>
              </a:ext>
            </a:extLst>
          </a:blip>
          <a:srcRect t="25098" r="1950"/>
          <a:stretch>
            <a:fillRect/>
          </a:stretch>
        </p:blipFill>
        <p:spPr bwMode="auto">
          <a:xfrm>
            <a:off x="914400" y="1676400"/>
            <a:ext cx="6934200" cy="181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4" name="Picture 11"/>
          <p:cNvPicPr>
            <a:picLocks noChangeAspect="1" noChangeArrowheads="1"/>
          </p:cNvPicPr>
          <p:nvPr/>
        </p:nvPicPr>
        <p:blipFill>
          <a:blip r:embed="rId3">
            <a:extLst>
              <a:ext uri="{28A0092B-C50C-407E-A947-70E740481C1C}">
                <a14:useLocalDpi xmlns:a14="http://schemas.microsoft.com/office/drawing/2010/main" xmlns="" val="0"/>
              </a:ext>
            </a:extLst>
          </a:blip>
          <a:srcRect t="19354"/>
          <a:stretch>
            <a:fillRect/>
          </a:stretch>
        </p:blipFill>
        <p:spPr bwMode="auto">
          <a:xfrm>
            <a:off x="762000" y="3733800"/>
            <a:ext cx="7467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Down Arrow 13"/>
          <p:cNvSpPr/>
          <p:nvPr/>
        </p:nvSpPr>
        <p:spPr>
          <a:xfrm>
            <a:off x="6286500" y="2971800"/>
            <a:ext cx="381000" cy="85725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IN"/>
          </a:p>
        </p:txBody>
      </p:sp>
      <p:sp>
        <p:nvSpPr>
          <p:cNvPr id="12296" name="TextBox 14"/>
          <p:cNvSpPr txBox="1">
            <a:spLocks noChangeArrowheads="1"/>
          </p:cNvSpPr>
          <p:nvPr/>
        </p:nvSpPr>
        <p:spPr bwMode="auto">
          <a:xfrm>
            <a:off x="6477000" y="3124200"/>
            <a:ext cx="1981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200"/>
              <a:t>C code Generation </a:t>
            </a:r>
            <a:endParaRPr lang="en-IN" sz="1200"/>
          </a:p>
        </p:txBody>
      </p:sp>
      <p:sp>
        <p:nvSpPr>
          <p:cNvPr id="13" name="Date Placeholder 12"/>
          <p:cNvSpPr>
            <a:spLocks noGrp="1"/>
          </p:cNvSpPr>
          <p:nvPr>
            <p:ph type="dt" sz="quarter" idx="10"/>
          </p:nvPr>
        </p:nvSpPr>
        <p:spPr/>
        <p:txBody>
          <a:bodyPr/>
          <a:lstStyle/>
          <a:p>
            <a:pPr>
              <a:defRPr/>
            </a:pPr>
            <a:fld id="{E2B7211F-E526-4DCD-AD35-606D90DD8CDF}" type="datetime1">
              <a:rPr lang="en-US" smtClean="0"/>
              <a:pPr>
                <a:defRPr/>
              </a:pPr>
              <a:t>3/2/2023</a:t>
            </a:fld>
            <a:endParaRPr lang="en-US" dirty="0"/>
          </a:p>
        </p:txBody>
      </p:sp>
      <p:sp>
        <p:nvSpPr>
          <p:cNvPr id="15" name="Footer Placeholder 14"/>
          <p:cNvSpPr>
            <a:spLocks noGrp="1"/>
          </p:cNvSpPr>
          <p:nvPr>
            <p:ph type="ftr" sz="quarter" idx="11"/>
          </p:nvPr>
        </p:nvSpPr>
        <p:spPr/>
        <p:txBody>
          <a:bodyPr/>
          <a:lstStyle/>
          <a:p>
            <a:pPr>
              <a:defRPr/>
            </a:pPr>
            <a:r>
              <a:rPr lang="en-IN"/>
              <a:t>Automotive Electronics Lab (17EECP303)          </a:t>
            </a:r>
            <a:endParaRPr lang="en-US"/>
          </a:p>
        </p:txBody>
      </p:sp>
      <p:sp>
        <p:nvSpPr>
          <p:cNvPr id="16" name="Slide Number Placeholder 15"/>
          <p:cNvSpPr>
            <a:spLocks noGrp="1"/>
          </p:cNvSpPr>
          <p:nvPr>
            <p:ph type="sldNum" sz="quarter" idx="12"/>
          </p:nvPr>
        </p:nvSpPr>
        <p:spPr/>
        <p:txBody>
          <a:bodyPr/>
          <a:lstStyle/>
          <a:p>
            <a:pPr>
              <a:defRPr/>
            </a:pPr>
            <a:fld id="{3839CB45-7217-40FD-A3F7-6E5D10D827FC}" type="slidenum">
              <a:rPr lang="en-US" smtClean="0"/>
              <a:pPr>
                <a:defRPr/>
              </a:pPr>
              <a:t>49</a:t>
            </a:fld>
            <a:endParaRPr lang="en-US" dirty="0"/>
          </a:p>
        </p:txBody>
      </p:sp>
      <p:sp>
        <p:nvSpPr>
          <p:cNvPr id="23567" name="TextBox 16"/>
          <p:cNvSpPr txBox="1">
            <a:spLocks noChangeArrowheads="1"/>
          </p:cNvSpPr>
          <p:nvPr/>
        </p:nvSpPr>
        <p:spPr bwMode="auto">
          <a:xfrm>
            <a:off x="762000" y="990600"/>
            <a:ext cx="3657600" cy="461963"/>
          </a:xfrm>
          <a:prstGeom prst="rect">
            <a:avLst/>
          </a:prstGeom>
          <a:noFill/>
          <a:ln w="9525">
            <a:noFill/>
            <a:miter lim="800000"/>
            <a:headEnd/>
            <a:tailEnd/>
          </a:ln>
        </p:spPr>
        <p:txBody>
          <a:bodyPr>
            <a:spAutoFit/>
          </a:bodyPr>
          <a:lstStyle/>
          <a:p>
            <a:pPr>
              <a:defRPr/>
            </a:pPr>
            <a:r>
              <a:rPr lang="en-US" sz="2400" b="1" dirty="0">
                <a:latin typeface="+mn-lt"/>
              </a:rPr>
              <a:t>Hardware in Loop (HIL)</a:t>
            </a:r>
          </a:p>
        </p:txBody>
      </p:sp>
      <p:sp>
        <p:nvSpPr>
          <p:cNvPr id="18" name="Rectangle 17"/>
          <p:cNvSpPr/>
          <p:nvPr/>
        </p:nvSpPr>
        <p:spPr>
          <a:xfrm>
            <a:off x="3086100" y="5003800"/>
            <a:ext cx="1638300" cy="3048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IN" sz="1600" dirty="0"/>
              <a:t>Target Hardware</a:t>
            </a:r>
          </a:p>
        </p:txBody>
      </p:sp>
      <p:sp>
        <p:nvSpPr>
          <p:cNvPr id="19" name="Rectangle 18"/>
          <p:cNvSpPr/>
          <p:nvPr/>
        </p:nvSpPr>
        <p:spPr>
          <a:xfrm>
            <a:off x="5638800" y="5029200"/>
            <a:ext cx="1676400" cy="3048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IN" sz="1600" dirty="0"/>
              <a:t>Target Hardware</a:t>
            </a:r>
          </a:p>
        </p:txBody>
      </p:sp>
      <p:pic>
        <p:nvPicPr>
          <p:cNvPr id="20" name="Picture 19" descr="kle tech logo"/>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21"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23" name="Straight Connector 22"/>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3345510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a:t>
            </a:fld>
            <a:endParaRPr lang="en-US"/>
          </a:p>
        </p:txBody>
      </p:sp>
      <p:sp>
        <p:nvSpPr>
          <p:cNvPr id="9" name="Title 1"/>
          <p:cNvSpPr>
            <a:spLocks noGrp="1"/>
          </p:cNvSpPr>
          <p:nvPr>
            <p:ph type="title"/>
          </p:nvPr>
        </p:nvSpPr>
        <p:spPr>
          <a:xfrm>
            <a:off x="525483" y="838200"/>
            <a:ext cx="8229600" cy="762000"/>
          </a:xfrm>
        </p:spPr>
        <p:txBody>
          <a:bodyPr rtlCol="0">
            <a:normAutofit/>
          </a:bodyPr>
          <a:lstStyle/>
          <a:p>
            <a:pPr fontAlgn="auto">
              <a:spcAft>
                <a:spcPts val="0"/>
              </a:spcAft>
              <a:defRPr/>
            </a:pPr>
            <a:r>
              <a:rPr lang="en-IN" sz="2800" b="1" dirty="0">
                <a:solidFill>
                  <a:srgbClr val="0070C0"/>
                </a:solidFill>
              </a:rPr>
              <a:t>Why do we need electronics in Automotives? </a:t>
            </a:r>
          </a:p>
        </p:txBody>
      </p:sp>
      <p:sp>
        <p:nvSpPr>
          <p:cNvPr id="5" name="Rectangle 4"/>
          <p:cNvSpPr/>
          <p:nvPr/>
        </p:nvSpPr>
        <p:spPr>
          <a:xfrm>
            <a:off x="685800" y="1650250"/>
            <a:ext cx="4572000" cy="2446824"/>
          </a:xfrm>
          <a:prstGeom prst="rect">
            <a:avLst/>
          </a:prstGeom>
        </p:spPr>
        <p:txBody>
          <a:bodyPr wrap="square">
            <a:spAutoFit/>
          </a:bodyPr>
          <a:lstStyle/>
          <a:p>
            <a:pPr>
              <a:spcBef>
                <a:spcPct val="50000"/>
              </a:spcBef>
              <a:buFontTx/>
              <a:buChar char="•"/>
            </a:pPr>
            <a:r>
              <a:rPr lang="en-US" altLang="ko-KR" dirty="0">
                <a:ea typeface="굴림" pitchFamily="34" charset="-127"/>
              </a:rPr>
              <a:t>Vehicle slip control</a:t>
            </a:r>
          </a:p>
          <a:p>
            <a:pPr>
              <a:spcBef>
                <a:spcPct val="50000"/>
              </a:spcBef>
              <a:buFontTx/>
              <a:buChar char="•"/>
            </a:pPr>
            <a:r>
              <a:rPr lang="en-US" altLang="ko-KR" dirty="0">
                <a:ea typeface="굴림" pitchFamily="34" charset="-127"/>
              </a:rPr>
              <a:t>Over steering control</a:t>
            </a:r>
          </a:p>
          <a:p>
            <a:pPr>
              <a:spcBef>
                <a:spcPct val="50000"/>
              </a:spcBef>
              <a:buFontTx/>
              <a:buChar char="•"/>
            </a:pPr>
            <a:r>
              <a:rPr lang="en-US" altLang="ko-KR" dirty="0">
                <a:ea typeface="굴림" pitchFamily="34" charset="-127"/>
              </a:rPr>
              <a:t>Under steering control</a:t>
            </a:r>
          </a:p>
          <a:p>
            <a:pPr>
              <a:spcBef>
                <a:spcPct val="50000"/>
              </a:spcBef>
              <a:buFontTx/>
              <a:buChar char="•"/>
            </a:pPr>
            <a:r>
              <a:rPr lang="en-US" altLang="ko-KR" dirty="0">
                <a:ea typeface="굴림" pitchFamily="34" charset="-127"/>
              </a:rPr>
              <a:t>Vehicle roll over control</a:t>
            </a:r>
          </a:p>
          <a:p>
            <a:pPr>
              <a:spcBef>
                <a:spcPct val="50000"/>
              </a:spcBef>
              <a:buFontTx/>
              <a:buChar char="•"/>
            </a:pPr>
            <a:r>
              <a:rPr lang="en-US" altLang="ko-KR" dirty="0">
                <a:ea typeface="굴림" pitchFamily="34" charset="-127"/>
              </a:rPr>
              <a:t>Reduce stopping distance</a:t>
            </a:r>
          </a:p>
          <a:p>
            <a:pPr>
              <a:spcBef>
                <a:spcPct val="50000"/>
              </a:spcBef>
              <a:buFontTx/>
              <a:buChar char="•"/>
            </a:pPr>
            <a:r>
              <a:rPr lang="en-US" altLang="ko-KR" dirty="0">
                <a:ea typeface="굴림" pitchFamily="34" charset="-127"/>
              </a:rPr>
              <a:t>Brake distribution</a:t>
            </a:r>
          </a:p>
        </p:txBody>
      </p:sp>
      <p:sp>
        <p:nvSpPr>
          <p:cNvPr id="12" name="Right Brace 11"/>
          <p:cNvSpPr/>
          <p:nvPr/>
        </p:nvSpPr>
        <p:spPr>
          <a:xfrm>
            <a:off x="4424301" y="1650250"/>
            <a:ext cx="857250" cy="2057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4" name="Oval Callout 13"/>
          <p:cNvSpPr/>
          <p:nvPr/>
        </p:nvSpPr>
        <p:spPr>
          <a:xfrm>
            <a:off x="5257800" y="2390312"/>
            <a:ext cx="1785938" cy="577275"/>
          </a:xfrm>
          <a:prstGeom prst="wedgeEllipseCallout">
            <a:avLst>
              <a:gd name="adj1" fmla="val -21238"/>
              <a:gd name="adj2" fmla="val 30426"/>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ABS,TCS</a:t>
            </a:r>
          </a:p>
          <a:p>
            <a:pPr algn="ctr" fontAlgn="auto">
              <a:spcBef>
                <a:spcPts val="0"/>
              </a:spcBef>
              <a:spcAft>
                <a:spcPts val="0"/>
              </a:spcAft>
              <a:defRPr/>
            </a:pPr>
            <a:r>
              <a:rPr lang="en-US" dirty="0"/>
              <a:t>and ESP</a:t>
            </a:r>
          </a:p>
        </p:txBody>
      </p:sp>
      <p:sp>
        <p:nvSpPr>
          <p:cNvPr id="6" name="Rectangle 5"/>
          <p:cNvSpPr/>
          <p:nvPr/>
        </p:nvSpPr>
        <p:spPr>
          <a:xfrm>
            <a:off x="709551" y="4267200"/>
            <a:ext cx="4572000" cy="2031325"/>
          </a:xfrm>
          <a:prstGeom prst="rect">
            <a:avLst/>
          </a:prstGeom>
        </p:spPr>
        <p:txBody>
          <a:bodyPr>
            <a:spAutoFit/>
          </a:bodyPr>
          <a:lstStyle/>
          <a:p>
            <a:pPr>
              <a:spcBef>
                <a:spcPct val="50000"/>
              </a:spcBef>
              <a:buFontTx/>
              <a:buChar char="•"/>
            </a:pPr>
            <a:r>
              <a:rPr lang="en-US" altLang="ko-KR" dirty="0">
                <a:ea typeface="굴림" pitchFamily="34" charset="-127"/>
              </a:rPr>
              <a:t>Vehicle interior lighting</a:t>
            </a:r>
          </a:p>
          <a:p>
            <a:pPr>
              <a:spcBef>
                <a:spcPct val="50000"/>
              </a:spcBef>
              <a:buFontTx/>
              <a:buChar char="•"/>
            </a:pPr>
            <a:r>
              <a:rPr lang="en-US" altLang="ko-KR" dirty="0">
                <a:ea typeface="굴림" pitchFamily="34" charset="-127"/>
              </a:rPr>
              <a:t>Vehicle exterior lighting</a:t>
            </a:r>
          </a:p>
          <a:p>
            <a:pPr>
              <a:spcBef>
                <a:spcPct val="50000"/>
              </a:spcBef>
              <a:buFontTx/>
              <a:buChar char="•"/>
            </a:pPr>
            <a:r>
              <a:rPr lang="en-US" altLang="ko-KR" dirty="0">
                <a:ea typeface="굴림" pitchFamily="34" charset="-127"/>
              </a:rPr>
              <a:t>Automatic Door lock </a:t>
            </a:r>
          </a:p>
          <a:p>
            <a:pPr>
              <a:spcBef>
                <a:spcPct val="50000"/>
              </a:spcBef>
              <a:buFontTx/>
              <a:buChar char="•"/>
            </a:pPr>
            <a:r>
              <a:rPr lang="en-US" altLang="ko-KR" dirty="0">
                <a:ea typeface="굴림" pitchFamily="34" charset="-127"/>
              </a:rPr>
              <a:t>Power windows</a:t>
            </a:r>
          </a:p>
          <a:p>
            <a:pPr>
              <a:spcBef>
                <a:spcPct val="50000"/>
              </a:spcBef>
              <a:buFontTx/>
              <a:buChar char="•"/>
            </a:pPr>
            <a:r>
              <a:rPr lang="en-US" altLang="ko-KR" dirty="0">
                <a:ea typeface="굴림" pitchFamily="34" charset="-127"/>
              </a:rPr>
              <a:t>Remote key </a:t>
            </a:r>
          </a:p>
        </p:txBody>
      </p:sp>
      <p:sp>
        <p:nvSpPr>
          <p:cNvPr id="15" name="Right Brace 14"/>
          <p:cNvSpPr/>
          <p:nvPr/>
        </p:nvSpPr>
        <p:spPr>
          <a:xfrm>
            <a:off x="4552950" y="4237481"/>
            <a:ext cx="857250" cy="20574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6" name="Oval Callout 15"/>
          <p:cNvSpPr/>
          <p:nvPr/>
        </p:nvSpPr>
        <p:spPr>
          <a:xfrm>
            <a:off x="5316434" y="4886128"/>
            <a:ext cx="1785938" cy="760105"/>
          </a:xfrm>
          <a:prstGeom prst="wedgeEllipseCallout">
            <a:avLst>
              <a:gd name="adj1" fmla="val 23313"/>
              <a:gd name="adj2" fmla="val -1102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BCM</a:t>
            </a:r>
          </a:p>
        </p:txBody>
      </p:sp>
    </p:spTree>
    <p:extLst>
      <p:ext uri="{BB962C8B-B14F-4D97-AF65-F5344CB8AC3E}">
        <p14:creationId xmlns:p14="http://schemas.microsoft.com/office/powerpoint/2010/main" xmlns="" val="527896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p:cNvSpPr>
            <a:spLocks noGrp="1"/>
          </p:cNvSpPr>
          <p:nvPr>
            <p:ph type="ftr" sz="quarter" idx="12"/>
          </p:nvPr>
        </p:nvSpPr>
        <p:spPr>
          <a:xfrm>
            <a:off x="1314450" y="6345238"/>
            <a:ext cx="2895600" cy="365125"/>
          </a:xfrm>
        </p:spPr>
        <p:txBody>
          <a:bodyPr/>
          <a:lstStyle/>
          <a:p>
            <a:pPr>
              <a:defRPr/>
            </a:pPr>
            <a:r>
              <a:rPr lang="en-IN"/>
              <a:t>Automotive Electronics Lab (17EECP303)          </a:t>
            </a:r>
            <a:endParaRPr lang="sv-SE"/>
          </a:p>
        </p:txBody>
      </p:sp>
      <p:grpSp>
        <p:nvGrpSpPr>
          <p:cNvPr id="2" name="Group 4"/>
          <p:cNvGrpSpPr>
            <a:grpSpLocks noChangeAspect="1"/>
          </p:cNvGrpSpPr>
          <p:nvPr/>
        </p:nvGrpSpPr>
        <p:grpSpPr bwMode="auto">
          <a:xfrm>
            <a:off x="-23813" y="1600200"/>
            <a:ext cx="9166226" cy="5181600"/>
            <a:chOff x="182" y="136"/>
            <a:chExt cx="5950" cy="3328"/>
          </a:xfrm>
        </p:grpSpPr>
        <p:sp>
          <p:nvSpPr>
            <p:cNvPr id="6" name="Freeform 5"/>
            <p:cNvSpPr>
              <a:spLocks/>
            </p:cNvSpPr>
            <p:nvPr/>
          </p:nvSpPr>
          <p:spPr bwMode="auto">
            <a:xfrm>
              <a:off x="888" y="557"/>
              <a:ext cx="4981" cy="2907"/>
            </a:xfrm>
            <a:custGeom>
              <a:avLst/>
              <a:gdLst>
                <a:gd name="T0" fmla="*/ 0 w 4981"/>
                <a:gd name="T1" fmla="*/ 0 h 2907"/>
                <a:gd name="T2" fmla="*/ 981 w 4981"/>
                <a:gd name="T3" fmla="*/ 0 h 2907"/>
                <a:gd name="T4" fmla="*/ 2048 w 4981"/>
                <a:gd name="T5" fmla="*/ 1904 h 2907"/>
                <a:gd name="T6" fmla="*/ 2933 w 4981"/>
                <a:gd name="T7" fmla="*/ 1904 h 2907"/>
                <a:gd name="T8" fmla="*/ 3989 w 4981"/>
                <a:gd name="T9" fmla="*/ 6 h 2907"/>
                <a:gd name="T10" fmla="*/ 4981 w 4981"/>
                <a:gd name="T11" fmla="*/ 6 h 2907"/>
                <a:gd name="T12" fmla="*/ 3349 w 4981"/>
                <a:gd name="T13" fmla="*/ 2907 h 2907"/>
                <a:gd name="T14" fmla="*/ 1637 w 4981"/>
                <a:gd name="T15" fmla="*/ 2907 h 2907"/>
                <a:gd name="T16" fmla="*/ 0 w 4981"/>
                <a:gd name="T17" fmla="*/ 0 h 29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81" h="2907">
                  <a:moveTo>
                    <a:pt x="0" y="0"/>
                  </a:moveTo>
                  <a:lnTo>
                    <a:pt x="981" y="0"/>
                  </a:lnTo>
                  <a:lnTo>
                    <a:pt x="2048" y="1904"/>
                  </a:lnTo>
                  <a:lnTo>
                    <a:pt x="2933" y="1904"/>
                  </a:lnTo>
                  <a:lnTo>
                    <a:pt x="3989" y="6"/>
                  </a:lnTo>
                  <a:lnTo>
                    <a:pt x="4981" y="6"/>
                  </a:lnTo>
                  <a:lnTo>
                    <a:pt x="3349" y="2907"/>
                  </a:lnTo>
                  <a:lnTo>
                    <a:pt x="1637" y="2907"/>
                  </a:lnTo>
                  <a:lnTo>
                    <a:pt x="0" y="0"/>
                  </a:lnTo>
                  <a:close/>
                </a:path>
              </a:pathLst>
            </a:custGeom>
            <a:solidFill>
              <a:schemeClr val="hlink"/>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7" name="Freeform 6"/>
            <p:cNvSpPr>
              <a:spLocks/>
            </p:cNvSpPr>
            <p:nvPr/>
          </p:nvSpPr>
          <p:spPr bwMode="auto">
            <a:xfrm>
              <a:off x="1040" y="664"/>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8" name="Freeform 7"/>
            <p:cNvSpPr>
              <a:spLocks/>
            </p:cNvSpPr>
            <p:nvPr/>
          </p:nvSpPr>
          <p:spPr bwMode="auto">
            <a:xfrm>
              <a:off x="1392" y="1328"/>
              <a:ext cx="1072"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9" name="Freeform 8"/>
            <p:cNvSpPr>
              <a:spLocks/>
            </p:cNvSpPr>
            <p:nvPr/>
          </p:nvSpPr>
          <p:spPr bwMode="auto">
            <a:xfrm>
              <a:off x="1784" y="1992"/>
              <a:ext cx="1077" cy="472"/>
            </a:xfrm>
            <a:custGeom>
              <a:avLst/>
              <a:gdLst>
                <a:gd name="T0" fmla="*/ 0 w 1072"/>
                <a:gd name="T1" fmla="*/ 0 h 472"/>
                <a:gd name="T2" fmla="*/ 816 w 1072"/>
                <a:gd name="T3" fmla="*/ 0 h 472"/>
                <a:gd name="T4" fmla="*/ 1072 w 1072"/>
                <a:gd name="T5" fmla="*/ 472 h 472"/>
                <a:gd name="T6" fmla="*/ 272 w 1072"/>
                <a:gd name="T7" fmla="*/ 472 h 472"/>
                <a:gd name="T8" fmla="*/ 0 w 1072"/>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2" h="472">
                  <a:moveTo>
                    <a:pt x="0" y="0"/>
                  </a:moveTo>
                  <a:lnTo>
                    <a:pt x="816" y="0"/>
                  </a:lnTo>
                  <a:lnTo>
                    <a:pt x="1072" y="472"/>
                  </a:lnTo>
                  <a:lnTo>
                    <a:pt x="272" y="472"/>
                  </a:lnTo>
                  <a:lnTo>
                    <a:pt x="0"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0" name="Line 9"/>
            <p:cNvSpPr>
              <a:spLocks noChangeShapeType="1"/>
            </p:cNvSpPr>
            <p:nvPr/>
          </p:nvSpPr>
          <p:spPr bwMode="auto">
            <a:xfrm>
              <a:off x="190" y="1237"/>
              <a:ext cx="5942"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1" name="Freeform 10"/>
            <p:cNvSpPr>
              <a:spLocks/>
            </p:cNvSpPr>
            <p:nvPr/>
          </p:nvSpPr>
          <p:spPr bwMode="auto">
            <a:xfrm>
              <a:off x="4668" y="660"/>
              <a:ext cx="1064"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2" name="Freeform 11"/>
            <p:cNvSpPr>
              <a:spLocks/>
            </p:cNvSpPr>
            <p:nvPr/>
          </p:nvSpPr>
          <p:spPr bwMode="auto">
            <a:xfrm>
              <a:off x="4284" y="1324"/>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3" name="Freeform 12"/>
            <p:cNvSpPr>
              <a:spLocks/>
            </p:cNvSpPr>
            <p:nvPr/>
          </p:nvSpPr>
          <p:spPr bwMode="auto">
            <a:xfrm>
              <a:off x="3912" y="1992"/>
              <a:ext cx="1055" cy="472"/>
            </a:xfrm>
            <a:custGeom>
              <a:avLst/>
              <a:gdLst>
                <a:gd name="T0" fmla="*/ 264 w 1064"/>
                <a:gd name="T1" fmla="*/ 0 h 472"/>
                <a:gd name="T2" fmla="*/ 1064 w 1064"/>
                <a:gd name="T3" fmla="*/ 0 h 472"/>
                <a:gd name="T4" fmla="*/ 800 w 1064"/>
                <a:gd name="T5" fmla="*/ 472 h 472"/>
                <a:gd name="T6" fmla="*/ 0 w 1064"/>
                <a:gd name="T7" fmla="*/ 472 h 472"/>
                <a:gd name="T8" fmla="*/ 264 w 1064"/>
                <a:gd name="T9" fmla="*/ 0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4" h="472">
                  <a:moveTo>
                    <a:pt x="264" y="0"/>
                  </a:moveTo>
                  <a:lnTo>
                    <a:pt x="1064" y="0"/>
                  </a:lnTo>
                  <a:lnTo>
                    <a:pt x="800" y="472"/>
                  </a:lnTo>
                  <a:lnTo>
                    <a:pt x="0" y="472"/>
                  </a:lnTo>
                  <a:lnTo>
                    <a:pt x="264" y="0"/>
                  </a:lnTo>
                  <a:close/>
                </a:path>
              </a:pathLst>
            </a:custGeom>
            <a:solidFill>
              <a:schemeClr val="bg1"/>
            </a:solidFill>
            <a:ln w="9525" cap="flat" cmpd="sng">
              <a:solidFill>
                <a:srgbClr val="000066"/>
              </a:solidFill>
              <a:prstDash val="solid"/>
              <a:round/>
              <a:headEnd/>
              <a:tailEnd/>
            </a:ln>
            <a:effectLst/>
          </p:spPr>
          <p:txBody>
            <a:bodyPr wrap="none" anchor="ctr"/>
            <a:lstStyle/>
            <a:p>
              <a:pPr>
                <a:defRPr/>
              </a:pPr>
              <a:endParaRPr lang="sv-SE" sz="1050">
                <a:latin typeface="Arial" charset="0"/>
              </a:endParaRPr>
            </a:p>
          </p:txBody>
        </p:sp>
        <p:sp>
          <p:nvSpPr>
            <p:cNvPr id="14360" name="Text Box 16"/>
            <p:cNvSpPr txBox="1">
              <a:spLocks noChangeArrowheads="1"/>
            </p:cNvSpPr>
            <p:nvPr/>
          </p:nvSpPr>
          <p:spPr bwMode="auto">
            <a:xfrm>
              <a:off x="1138" y="668"/>
              <a:ext cx="952" cy="3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Requirement Analysis</a:t>
              </a:r>
            </a:p>
          </p:txBody>
        </p:sp>
        <p:sp>
          <p:nvSpPr>
            <p:cNvPr id="18" name="Text Box 17"/>
            <p:cNvSpPr txBox="1">
              <a:spLocks noChangeArrowheads="1"/>
            </p:cNvSpPr>
            <p:nvPr/>
          </p:nvSpPr>
          <p:spPr bwMode="auto">
            <a:xfrm>
              <a:off x="1583" y="1346"/>
              <a:ext cx="941" cy="406"/>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2400" b="1" dirty="0">
                  <a:solidFill>
                    <a:srgbClr val="000066"/>
                  </a:solidFill>
                </a:rPr>
                <a:t>MIL</a:t>
              </a:r>
            </a:p>
            <a:p>
              <a:pPr>
                <a:defRPr/>
              </a:pPr>
              <a:r>
                <a:rPr lang="de-DE" altLang="de-DE" sz="1050" b="1" dirty="0">
                  <a:solidFill>
                    <a:srgbClr val="000066"/>
                  </a:solidFill>
                </a:rPr>
                <a:t>(Model in loop)</a:t>
              </a:r>
              <a:endParaRPr lang="de-DE" altLang="de-DE" sz="300" b="1" dirty="0">
                <a:solidFill>
                  <a:srgbClr val="000066"/>
                </a:solidFill>
              </a:endParaRPr>
            </a:p>
          </p:txBody>
        </p:sp>
        <p:sp>
          <p:nvSpPr>
            <p:cNvPr id="14362" name="Text Box 18"/>
            <p:cNvSpPr txBox="1">
              <a:spLocks noChangeArrowheads="1"/>
            </p:cNvSpPr>
            <p:nvPr/>
          </p:nvSpPr>
          <p:spPr bwMode="auto">
            <a:xfrm flipH="1">
              <a:off x="4737" y="660"/>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000">
                  <a:solidFill>
                    <a:srgbClr val="000066"/>
                  </a:solidFill>
                </a:rPr>
                <a:t>       </a:t>
              </a:r>
              <a:r>
                <a:rPr lang="de-DE" altLang="de-DE" sz="1400">
                  <a:solidFill>
                    <a:srgbClr val="000066"/>
                  </a:solidFill>
                </a:rPr>
                <a:t>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4363" name="Text Box 19"/>
            <p:cNvSpPr txBox="1">
              <a:spLocks noChangeArrowheads="1"/>
            </p:cNvSpPr>
            <p:nvPr/>
          </p:nvSpPr>
          <p:spPr bwMode="auto">
            <a:xfrm>
              <a:off x="1936" y="1996"/>
              <a:ext cx="952" cy="5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2400" b="1">
                  <a:solidFill>
                    <a:srgbClr val="000066"/>
                  </a:solidFill>
                </a:rPr>
                <a:t>SIL</a:t>
              </a:r>
            </a:p>
            <a:p>
              <a:pPr eaLnBrk="1" hangingPunct="1"/>
              <a:r>
                <a:rPr lang="de-DE" altLang="de-DE" sz="1000" b="1">
                  <a:solidFill>
                    <a:srgbClr val="000066"/>
                  </a:solidFill>
                </a:rPr>
                <a:t>(Software in loop)</a:t>
              </a:r>
              <a:endParaRPr lang="de-DE" altLang="de-DE" sz="200" b="1">
                <a:solidFill>
                  <a:srgbClr val="000066"/>
                </a:solidFill>
              </a:endParaRPr>
            </a:p>
            <a:p>
              <a:pPr eaLnBrk="1" hangingPunct="1"/>
              <a:endParaRPr lang="de-DE" altLang="de-DE" sz="1000" b="1">
                <a:solidFill>
                  <a:srgbClr val="000066"/>
                </a:solidFill>
              </a:endParaRPr>
            </a:p>
          </p:txBody>
        </p:sp>
        <p:sp>
          <p:nvSpPr>
            <p:cNvPr id="14364" name="Text Box 20"/>
            <p:cNvSpPr txBox="1">
              <a:spLocks noChangeArrowheads="1"/>
            </p:cNvSpPr>
            <p:nvPr/>
          </p:nvSpPr>
          <p:spPr bwMode="auto">
            <a:xfrm flipH="1">
              <a:off x="4352" y="1324"/>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14365" name="Text Box 21"/>
            <p:cNvSpPr txBox="1">
              <a:spLocks noChangeArrowheads="1"/>
            </p:cNvSpPr>
            <p:nvPr/>
          </p:nvSpPr>
          <p:spPr bwMode="auto">
            <a:xfrm flipH="1">
              <a:off x="3981" y="1992"/>
              <a:ext cx="1088" cy="4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400">
                  <a:solidFill>
                    <a:srgbClr val="000066"/>
                  </a:solidFill>
                </a:rPr>
                <a:t>       integration</a:t>
              </a:r>
            </a:p>
            <a:p>
              <a:pPr eaLnBrk="1" hangingPunct="1"/>
              <a:r>
                <a:rPr lang="de-DE" altLang="de-DE" sz="1400">
                  <a:solidFill>
                    <a:srgbClr val="000066"/>
                  </a:solidFill>
                </a:rPr>
                <a:t>   validation</a:t>
              </a:r>
            </a:p>
            <a:p>
              <a:pPr eaLnBrk="1" hangingPunct="1"/>
              <a:r>
                <a:rPr lang="de-DE" altLang="de-DE" sz="1400">
                  <a:solidFill>
                    <a:srgbClr val="000066"/>
                  </a:solidFill>
                </a:rPr>
                <a:t>verification</a:t>
              </a:r>
            </a:p>
          </p:txBody>
        </p:sp>
        <p:sp>
          <p:nvSpPr>
            <p:cNvPr id="26" name="Text Box 25"/>
            <p:cNvSpPr txBox="1">
              <a:spLocks noChangeArrowheads="1"/>
            </p:cNvSpPr>
            <p:nvPr/>
          </p:nvSpPr>
          <p:spPr bwMode="auto">
            <a:xfrm>
              <a:off x="445" y="772"/>
              <a:ext cx="867" cy="170"/>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defRPr/>
              </a:pPr>
              <a:r>
                <a:rPr lang="de-DE" altLang="de-DE" sz="1100" dirty="0">
                  <a:solidFill>
                    <a:srgbClr val="000066"/>
                  </a:solidFill>
                </a:rPr>
                <a:t>System level</a:t>
              </a:r>
              <a:endParaRPr lang="de-DE" altLang="de-DE" sz="1050" dirty="0">
                <a:solidFill>
                  <a:srgbClr val="000066"/>
                </a:solidFill>
              </a:endParaRPr>
            </a:p>
          </p:txBody>
        </p:sp>
        <p:sp>
          <p:nvSpPr>
            <p:cNvPr id="27" name="Line 26"/>
            <p:cNvSpPr>
              <a:spLocks noChangeShapeType="1"/>
            </p:cNvSpPr>
            <p:nvPr/>
          </p:nvSpPr>
          <p:spPr bwMode="auto">
            <a:xfrm>
              <a:off x="182" y="1893"/>
              <a:ext cx="5937" cy="0"/>
            </a:xfrm>
            <a:prstGeom prst="line">
              <a:avLst/>
            </a:prstGeom>
            <a:noFill/>
            <a:ln w="28575">
              <a:solidFill>
                <a:srgbClr val="000066"/>
              </a:solidFill>
              <a:prstDash val="dash"/>
              <a:round/>
              <a:headEnd/>
              <a:tailEnd/>
            </a:ln>
            <a:effectLst/>
          </p:spPr>
          <p:txBody>
            <a:bodyPr wrap="none" anchor="ctr"/>
            <a:lstStyle/>
            <a:p>
              <a:pPr>
                <a:defRPr/>
              </a:pPr>
              <a:endParaRPr lang="sv-SE" sz="1050">
                <a:latin typeface="Arial" charset="0"/>
              </a:endParaRPr>
            </a:p>
          </p:txBody>
        </p:sp>
        <p:sp>
          <p:nvSpPr>
            <p:cNvPr id="14368" name="Text Box 27"/>
            <p:cNvSpPr txBox="1">
              <a:spLocks noChangeArrowheads="1"/>
            </p:cNvSpPr>
            <p:nvPr/>
          </p:nvSpPr>
          <p:spPr bwMode="auto">
            <a:xfrm>
              <a:off x="445" y="1360"/>
              <a:ext cx="904"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de-DE" altLang="de-DE" sz="1100">
                  <a:solidFill>
                    <a:srgbClr val="000066"/>
                  </a:solidFill>
                </a:rPr>
                <a:t>Subsystem level</a:t>
              </a:r>
            </a:p>
          </p:txBody>
        </p:sp>
        <p:sp>
          <p:nvSpPr>
            <p:cNvPr id="14369" name="Text Box 28"/>
            <p:cNvSpPr txBox="1">
              <a:spLocks noChangeArrowheads="1"/>
            </p:cNvSpPr>
            <p:nvPr/>
          </p:nvSpPr>
          <p:spPr bwMode="auto">
            <a:xfrm>
              <a:off x="445" y="2387"/>
              <a:ext cx="1528"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eaLnBrk="1" hangingPunct="1"/>
              <a:r>
                <a:rPr lang="de-DE" altLang="de-DE" sz="1100">
                  <a:solidFill>
                    <a:srgbClr val="000066"/>
                  </a:solidFill>
                </a:rPr>
                <a:t>Single part realisation  level</a:t>
              </a:r>
            </a:p>
          </p:txBody>
        </p:sp>
        <p:sp>
          <p:nvSpPr>
            <p:cNvPr id="30" name="Text Box 29"/>
            <p:cNvSpPr txBox="1">
              <a:spLocks noChangeArrowheads="1"/>
            </p:cNvSpPr>
            <p:nvPr/>
          </p:nvSpPr>
          <p:spPr bwMode="auto">
            <a:xfrm>
              <a:off x="632" y="136"/>
              <a:ext cx="1488" cy="173"/>
            </a:xfrm>
            <a:prstGeom prst="rect">
              <a:avLst/>
            </a:prstGeom>
            <a:noFill/>
            <a:ln>
              <a:noFill/>
            </a:ln>
            <a:effectLst/>
          </p:spPr>
          <p:txBody>
            <a:bodyPr lIns="99551" tIns="49775" rIns="99551" bIns="49775">
              <a:spAutoFit/>
            </a:bodyPr>
            <a:lstStyle>
              <a:lvl1pPr defTabSz="995363">
                <a:defRPr>
                  <a:solidFill>
                    <a:schemeClr val="tx1"/>
                  </a:solidFill>
                  <a:latin typeface="Arial" pitchFamily="34" charset="0"/>
                </a:defRPr>
              </a:lvl1pPr>
              <a:lvl2pPr marL="742950" indent="-285750" defTabSz="995363">
                <a:defRPr>
                  <a:solidFill>
                    <a:schemeClr val="tx1"/>
                  </a:solidFill>
                  <a:latin typeface="Arial" pitchFamily="34" charset="0"/>
                </a:defRPr>
              </a:lvl2pPr>
              <a:lvl3pPr marL="1143000" indent="-228600" defTabSz="995363">
                <a:defRPr>
                  <a:solidFill>
                    <a:schemeClr val="tx1"/>
                  </a:solidFill>
                  <a:latin typeface="Arial" pitchFamily="34" charset="0"/>
                </a:defRPr>
              </a:lvl3pPr>
              <a:lvl4pPr marL="1600200" indent="-228600" defTabSz="995363">
                <a:defRPr>
                  <a:solidFill>
                    <a:schemeClr val="tx1"/>
                  </a:solidFill>
                  <a:latin typeface="Arial" pitchFamily="34" charset="0"/>
                </a:defRPr>
              </a:lvl4pPr>
              <a:lvl5pPr marL="2057400" indent="-228600" defTabSz="995363">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a:spcBef>
                  <a:spcPct val="50000"/>
                </a:spcBef>
                <a:defRPr/>
              </a:pPr>
              <a:r>
                <a:rPr lang="de-DE" altLang="de-DE" sz="1100" dirty="0">
                  <a:solidFill>
                    <a:srgbClr val="000066"/>
                  </a:solidFill>
                </a:rPr>
                <a:t>Product requirements</a:t>
              </a:r>
              <a:endParaRPr lang="de-DE" altLang="de-DE" sz="1050" dirty="0">
                <a:solidFill>
                  <a:srgbClr val="000066"/>
                </a:solidFill>
              </a:endParaRPr>
            </a:p>
          </p:txBody>
        </p:sp>
        <p:sp>
          <p:nvSpPr>
            <p:cNvPr id="31" name="Line 30"/>
            <p:cNvSpPr>
              <a:spLocks noChangeShapeType="1"/>
            </p:cNvSpPr>
            <p:nvPr/>
          </p:nvSpPr>
          <p:spPr bwMode="auto">
            <a:xfrm>
              <a:off x="1344" y="368"/>
              <a:ext cx="0" cy="184"/>
            </a:xfrm>
            <a:prstGeom prst="line">
              <a:avLst/>
            </a:prstGeom>
            <a:noFill/>
            <a:ln w="9525">
              <a:solidFill>
                <a:srgbClr val="000066"/>
              </a:solidFill>
              <a:round/>
              <a:headEnd/>
              <a:tailEnd type="triangle" w="med" len="med"/>
            </a:ln>
            <a:effectLst/>
          </p:spPr>
          <p:txBody>
            <a:bodyPr wrap="none" anchor="ctr"/>
            <a:lstStyle/>
            <a:p>
              <a:pPr>
                <a:defRPr/>
              </a:pPr>
              <a:endParaRPr lang="sv-SE" sz="1050">
                <a:latin typeface="Arial" charset="0"/>
              </a:endParaRPr>
            </a:p>
          </p:txBody>
        </p:sp>
        <p:sp>
          <p:nvSpPr>
            <p:cNvPr id="14372" name="Text Box 31"/>
            <p:cNvSpPr txBox="1">
              <a:spLocks noChangeArrowheads="1"/>
            </p:cNvSpPr>
            <p:nvPr/>
          </p:nvSpPr>
          <p:spPr bwMode="auto">
            <a:xfrm>
              <a:off x="4696" y="136"/>
              <a:ext cx="1120" cy="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551" tIns="49775" rIns="99551" bIns="49775">
              <a:spAutoFit/>
            </a:bodyPr>
            <a:lstStyle>
              <a:lvl1pPr defTabSz="995363" eaLnBrk="0" hangingPunct="0">
                <a:defRPr>
                  <a:solidFill>
                    <a:schemeClr val="tx1"/>
                  </a:solidFill>
                  <a:latin typeface="Arial" pitchFamily="34" charset="0"/>
                </a:defRPr>
              </a:lvl1pPr>
              <a:lvl2pPr marL="742950" indent="-285750" defTabSz="995363" eaLnBrk="0" hangingPunct="0">
                <a:defRPr>
                  <a:solidFill>
                    <a:schemeClr val="tx1"/>
                  </a:solidFill>
                  <a:latin typeface="Arial" pitchFamily="34" charset="0"/>
                </a:defRPr>
              </a:lvl2pPr>
              <a:lvl3pPr marL="1143000" indent="-228600" defTabSz="995363" eaLnBrk="0" hangingPunct="0">
                <a:defRPr>
                  <a:solidFill>
                    <a:schemeClr val="tx1"/>
                  </a:solidFill>
                  <a:latin typeface="Arial" pitchFamily="34" charset="0"/>
                </a:defRPr>
              </a:lvl3pPr>
              <a:lvl4pPr marL="1600200" indent="-228600" defTabSz="995363" eaLnBrk="0" hangingPunct="0">
                <a:defRPr>
                  <a:solidFill>
                    <a:schemeClr val="tx1"/>
                  </a:solidFill>
                  <a:latin typeface="Arial" pitchFamily="34" charset="0"/>
                </a:defRPr>
              </a:lvl4pPr>
              <a:lvl5pPr marL="2057400" indent="-228600" defTabSz="995363" eaLnBrk="0" hangingPunct="0">
                <a:defRPr>
                  <a:solidFill>
                    <a:schemeClr val="tx1"/>
                  </a:solidFill>
                  <a:latin typeface="Arial" pitchFamily="34" charset="0"/>
                </a:defRPr>
              </a:lvl5pPr>
              <a:lvl6pPr marL="2514600" indent="-228600" defTabSz="995363" eaLnBrk="0" fontAlgn="base" hangingPunct="0">
                <a:spcBef>
                  <a:spcPct val="0"/>
                </a:spcBef>
                <a:spcAft>
                  <a:spcPct val="0"/>
                </a:spcAft>
                <a:defRPr>
                  <a:solidFill>
                    <a:schemeClr val="tx1"/>
                  </a:solidFill>
                  <a:latin typeface="Arial" pitchFamily="34" charset="0"/>
                </a:defRPr>
              </a:lvl6pPr>
              <a:lvl7pPr marL="2971800" indent="-228600" defTabSz="995363" eaLnBrk="0" fontAlgn="base" hangingPunct="0">
                <a:spcBef>
                  <a:spcPct val="0"/>
                </a:spcBef>
                <a:spcAft>
                  <a:spcPct val="0"/>
                </a:spcAft>
                <a:defRPr>
                  <a:solidFill>
                    <a:schemeClr val="tx1"/>
                  </a:solidFill>
                  <a:latin typeface="Arial" pitchFamily="34" charset="0"/>
                </a:defRPr>
              </a:lvl7pPr>
              <a:lvl8pPr marL="3429000" indent="-228600" defTabSz="995363" eaLnBrk="0" fontAlgn="base" hangingPunct="0">
                <a:spcBef>
                  <a:spcPct val="0"/>
                </a:spcBef>
                <a:spcAft>
                  <a:spcPct val="0"/>
                </a:spcAft>
                <a:defRPr>
                  <a:solidFill>
                    <a:schemeClr val="tx1"/>
                  </a:solidFill>
                  <a:latin typeface="Arial" pitchFamily="34" charset="0"/>
                </a:defRPr>
              </a:lvl8pPr>
              <a:lvl9pPr marL="3886200" indent="-228600" defTabSz="995363"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de-DE" altLang="de-DE" sz="1100">
                  <a:solidFill>
                    <a:srgbClr val="000066"/>
                  </a:solidFill>
                </a:rPr>
                <a:t>Product/unit</a:t>
              </a:r>
            </a:p>
          </p:txBody>
        </p:sp>
        <p:sp>
          <p:nvSpPr>
            <p:cNvPr id="33" name="Line 32"/>
            <p:cNvSpPr>
              <a:spLocks noChangeShapeType="1"/>
            </p:cNvSpPr>
            <p:nvPr/>
          </p:nvSpPr>
          <p:spPr bwMode="auto">
            <a:xfrm>
              <a:off x="5264" y="360"/>
              <a:ext cx="0" cy="192"/>
            </a:xfrm>
            <a:prstGeom prst="line">
              <a:avLst/>
            </a:prstGeom>
            <a:noFill/>
            <a:ln w="9525">
              <a:solidFill>
                <a:srgbClr val="000066"/>
              </a:solidFill>
              <a:round/>
              <a:headEnd type="triangle" w="med" len="med"/>
              <a:tailEnd/>
            </a:ln>
            <a:effectLst/>
          </p:spPr>
          <p:txBody>
            <a:bodyPr wrap="none" anchor="ctr"/>
            <a:lstStyle/>
            <a:p>
              <a:pPr>
                <a:defRPr/>
              </a:pPr>
              <a:endParaRPr lang="sv-SE" sz="1050">
                <a:latin typeface="Arial" charset="0"/>
              </a:endParaRPr>
            </a:p>
          </p:txBody>
        </p:sp>
        <p:sp>
          <p:nvSpPr>
            <p:cNvPr id="34" name="Line 33"/>
            <p:cNvSpPr>
              <a:spLocks noChangeShapeType="1"/>
            </p:cNvSpPr>
            <p:nvPr/>
          </p:nvSpPr>
          <p:spPr bwMode="auto">
            <a:xfrm>
              <a:off x="2008" y="800"/>
              <a:ext cx="2832"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5" name="Line 34"/>
            <p:cNvSpPr>
              <a:spLocks noChangeShapeType="1"/>
            </p:cNvSpPr>
            <p:nvPr/>
          </p:nvSpPr>
          <p:spPr bwMode="auto">
            <a:xfrm>
              <a:off x="2288" y="1464"/>
              <a:ext cx="2168"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6" name="Line 35"/>
            <p:cNvSpPr>
              <a:spLocks noChangeShapeType="1"/>
            </p:cNvSpPr>
            <p:nvPr/>
          </p:nvSpPr>
          <p:spPr bwMode="auto">
            <a:xfrm>
              <a:off x="2680" y="2136"/>
              <a:ext cx="1416" cy="0"/>
            </a:xfrm>
            <a:prstGeom prst="line">
              <a:avLst/>
            </a:prstGeom>
            <a:noFill/>
            <a:ln w="9525">
              <a:solidFill>
                <a:srgbClr val="000066"/>
              </a:solidFill>
              <a:prstDash val="dash"/>
              <a:round/>
              <a:headEnd/>
              <a:tailEnd type="triangle" w="med" len="med"/>
            </a:ln>
            <a:effectLst/>
          </p:spPr>
          <p:txBody>
            <a:bodyPr wrap="none" anchor="ctr"/>
            <a:lstStyle/>
            <a:p>
              <a:pPr>
                <a:defRPr/>
              </a:pPr>
              <a:endParaRPr lang="sv-SE" sz="1050">
                <a:latin typeface="Arial" charset="0"/>
              </a:endParaRPr>
            </a:p>
          </p:txBody>
        </p:sp>
        <p:sp>
          <p:nvSpPr>
            <p:cNvPr id="37" name="Line 36"/>
            <p:cNvSpPr>
              <a:spLocks noChangeShapeType="1"/>
            </p:cNvSpPr>
            <p:nvPr/>
          </p:nvSpPr>
          <p:spPr bwMode="auto">
            <a:xfrm>
              <a:off x="2096" y="936"/>
              <a:ext cx="2680"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8" name="Line 37"/>
            <p:cNvSpPr>
              <a:spLocks noChangeShapeType="1"/>
            </p:cNvSpPr>
            <p:nvPr/>
          </p:nvSpPr>
          <p:spPr bwMode="auto">
            <a:xfrm>
              <a:off x="2368" y="1592"/>
              <a:ext cx="2023"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sp>
          <p:nvSpPr>
            <p:cNvPr id="39" name="Line 38"/>
            <p:cNvSpPr>
              <a:spLocks noChangeShapeType="1"/>
            </p:cNvSpPr>
            <p:nvPr/>
          </p:nvSpPr>
          <p:spPr bwMode="auto">
            <a:xfrm>
              <a:off x="2760" y="2264"/>
              <a:ext cx="1254" cy="0"/>
            </a:xfrm>
            <a:prstGeom prst="line">
              <a:avLst/>
            </a:prstGeom>
            <a:noFill/>
            <a:ln w="9525">
              <a:solidFill>
                <a:srgbClr val="000066"/>
              </a:solidFill>
              <a:prstDash val="dash"/>
              <a:round/>
              <a:headEnd type="triangle" w="med" len="med"/>
              <a:tailEnd/>
            </a:ln>
            <a:effectLst/>
          </p:spPr>
          <p:txBody>
            <a:bodyPr wrap="none" anchor="ctr"/>
            <a:lstStyle/>
            <a:p>
              <a:pPr>
                <a:defRPr/>
              </a:pPr>
              <a:endParaRPr lang="sv-SE" sz="1050">
                <a:latin typeface="Arial" charset="0"/>
              </a:endParaRPr>
            </a:p>
          </p:txBody>
        </p:sp>
      </p:grpSp>
      <p:sp>
        <p:nvSpPr>
          <p:cNvPr id="42" name="Rectangle 41"/>
          <p:cNvSpPr/>
          <p:nvPr/>
        </p:nvSpPr>
        <p:spPr>
          <a:xfrm>
            <a:off x="3429000" y="5791200"/>
            <a:ext cx="13716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dirty="0">
              <a:solidFill>
                <a:srgbClr val="002060"/>
              </a:solidFill>
            </a:endParaRPr>
          </a:p>
          <a:p>
            <a:pPr algn="ctr">
              <a:defRPr/>
            </a:pPr>
            <a:r>
              <a:rPr lang="en-US" b="1" dirty="0">
                <a:solidFill>
                  <a:srgbClr val="002060"/>
                </a:solidFill>
              </a:rPr>
              <a:t>PIL</a:t>
            </a:r>
          </a:p>
          <a:p>
            <a:pPr algn="ctr">
              <a:defRPr/>
            </a:pPr>
            <a:r>
              <a:rPr lang="de-DE" altLang="de-DE" sz="1050" b="1" dirty="0">
                <a:solidFill>
                  <a:srgbClr val="000066"/>
                </a:solidFill>
              </a:rPr>
              <a:t>(Processor  in loop)</a:t>
            </a:r>
            <a:endParaRPr lang="en-US" sz="1050" b="1" dirty="0">
              <a:solidFill>
                <a:srgbClr val="002060"/>
              </a:solidFill>
            </a:endParaRPr>
          </a:p>
          <a:p>
            <a:pPr algn="ctr">
              <a:defRPr/>
            </a:pPr>
            <a:endParaRPr lang="en-US" b="1" dirty="0">
              <a:solidFill>
                <a:srgbClr val="002060"/>
              </a:solidFill>
            </a:endParaRPr>
          </a:p>
        </p:txBody>
      </p:sp>
      <p:sp>
        <p:nvSpPr>
          <p:cNvPr id="43" name="Rectangle 42"/>
          <p:cNvSpPr/>
          <p:nvPr/>
        </p:nvSpPr>
        <p:spPr>
          <a:xfrm>
            <a:off x="4876800" y="5791200"/>
            <a:ext cx="1447800" cy="609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002060"/>
                </a:solidFill>
              </a:rPr>
              <a:t>HIL</a:t>
            </a:r>
          </a:p>
          <a:p>
            <a:pPr algn="ctr">
              <a:defRPr/>
            </a:pPr>
            <a:r>
              <a:rPr lang="de-DE" altLang="de-DE" sz="1100" b="1" dirty="0">
                <a:solidFill>
                  <a:srgbClr val="000066"/>
                </a:solidFill>
              </a:rPr>
              <a:t>(Hardware in loop</a:t>
            </a:r>
            <a:r>
              <a:rPr lang="de-DE" altLang="de-DE" sz="1200" b="1" dirty="0">
                <a:solidFill>
                  <a:srgbClr val="000066"/>
                </a:solidFill>
              </a:rPr>
              <a:t>)</a:t>
            </a:r>
            <a:endParaRPr lang="en-US" b="1" dirty="0">
              <a:solidFill>
                <a:srgbClr val="002060"/>
              </a:solidFill>
            </a:endParaRPr>
          </a:p>
        </p:txBody>
      </p:sp>
      <p:sp>
        <p:nvSpPr>
          <p:cNvPr id="45" name="Left-Right Arrow 44"/>
          <p:cNvSpPr/>
          <p:nvPr/>
        </p:nvSpPr>
        <p:spPr>
          <a:xfrm>
            <a:off x="2971800" y="2667000"/>
            <a:ext cx="38862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Left-Right Arrow 45"/>
          <p:cNvSpPr/>
          <p:nvPr/>
        </p:nvSpPr>
        <p:spPr>
          <a:xfrm>
            <a:off x="3429000" y="3505200"/>
            <a:ext cx="2971800" cy="381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Left-Right Arrow 46"/>
          <p:cNvSpPr/>
          <p:nvPr/>
        </p:nvSpPr>
        <p:spPr>
          <a:xfrm flipV="1">
            <a:off x="4038600" y="4572000"/>
            <a:ext cx="1752600" cy="35083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346" name="TextBox 50"/>
          <p:cNvSpPr txBox="1">
            <a:spLocks noChangeArrowheads="1"/>
          </p:cNvSpPr>
          <p:nvPr/>
        </p:nvSpPr>
        <p:spPr bwMode="auto">
          <a:xfrm rot="-5400000">
            <a:off x="3044825" y="3079750"/>
            <a:ext cx="35115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sv-SE" sz="2000" b="1"/>
              <a:t>Verification and Validation</a:t>
            </a:r>
            <a:endParaRPr lang="en-US" sz="2000"/>
          </a:p>
        </p:txBody>
      </p:sp>
      <p:sp>
        <p:nvSpPr>
          <p:cNvPr id="40" name="Date Placeholder 39"/>
          <p:cNvSpPr>
            <a:spLocks noGrp="1"/>
          </p:cNvSpPr>
          <p:nvPr>
            <p:ph type="dt" sz="quarter" idx="10"/>
          </p:nvPr>
        </p:nvSpPr>
        <p:spPr>
          <a:xfrm>
            <a:off x="304800" y="6324600"/>
            <a:ext cx="2133600" cy="365125"/>
          </a:xfrm>
        </p:spPr>
        <p:txBody>
          <a:bodyPr/>
          <a:lstStyle/>
          <a:p>
            <a:pPr>
              <a:defRPr/>
            </a:pPr>
            <a:fld id="{448F7BA2-E5E0-4F71-A7C2-FC807B4EEDE9}" type="datetime1">
              <a:rPr lang="en-US" smtClean="0"/>
              <a:pPr>
                <a:defRPr/>
              </a:pPr>
              <a:t>3/2/2023</a:t>
            </a:fld>
            <a:endParaRPr lang="sv-SE" dirty="0"/>
          </a:p>
        </p:txBody>
      </p:sp>
      <p:sp>
        <p:nvSpPr>
          <p:cNvPr id="14350" name="TextBox 47"/>
          <p:cNvSpPr txBox="1">
            <a:spLocks noChangeArrowheads="1"/>
          </p:cNvSpPr>
          <p:nvPr/>
        </p:nvSpPr>
        <p:spPr bwMode="auto">
          <a:xfrm>
            <a:off x="533400" y="878006"/>
            <a:ext cx="72980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sv-SE" sz="2800" b="1" dirty="0">
                <a:solidFill>
                  <a:srgbClr val="0070C0"/>
                </a:solidFill>
                <a:latin typeface="+mn-lt"/>
              </a:rPr>
              <a:t>Verification and Validation at Every Stage</a:t>
            </a:r>
            <a:endParaRPr lang="en-US" sz="2800" dirty="0">
              <a:latin typeface="+mn-lt"/>
            </a:endParaRPr>
          </a:p>
        </p:txBody>
      </p:sp>
      <p:sp>
        <p:nvSpPr>
          <p:cNvPr id="49" name="Slide Number Placeholder 48"/>
          <p:cNvSpPr>
            <a:spLocks noGrp="1"/>
          </p:cNvSpPr>
          <p:nvPr>
            <p:ph type="sldNum" sz="quarter" idx="11"/>
          </p:nvPr>
        </p:nvSpPr>
        <p:spPr/>
        <p:txBody>
          <a:bodyPr/>
          <a:lstStyle/>
          <a:p>
            <a:pPr>
              <a:defRPr/>
            </a:pPr>
            <a:fld id="{D7E2D278-6A7C-46FF-87E8-D7FF439EDCD8}" type="slidenum">
              <a:rPr lang="sv-SE" smtClean="0"/>
              <a:pPr>
                <a:defRPr/>
              </a:pPr>
              <a:t>50</a:t>
            </a:fld>
            <a:endParaRPr lang="sv-SE"/>
          </a:p>
        </p:txBody>
      </p:sp>
      <p:pic>
        <p:nvPicPr>
          <p:cNvPr id="48" name="Picture 47"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50"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51" name="Straight Connector 5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498241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51</a:t>
            </a:fld>
            <a:endParaRPr lang="en-US"/>
          </a:p>
        </p:txBody>
      </p:sp>
      <p:sp>
        <p:nvSpPr>
          <p:cNvPr id="5" name="Rectangle 4"/>
          <p:cNvSpPr/>
          <p:nvPr/>
        </p:nvSpPr>
        <p:spPr>
          <a:xfrm>
            <a:off x="533400" y="914400"/>
            <a:ext cx="4905125" cy="523220"/>
          </a:xfrm>
          <a:prstGeom prst="rect">
            <a:avLst/>
          </a:prstGeom>
        </p:spPr>
        <p:txBody>
          <a:bodyPr wrap="none">
            <a:spAutoFit/>
          </a:bodyPr>
          <a:lstStyle/>
          <a:p>
            <a:pPr>
              <a:spcBef>
                <a:spcPct val="0"/>
              </a:spcBef>
            </a:pPr>
            <a:r>
              <a:rPr lang="en-US" sz="2800" b="1" dirty="0">
                <a:solidFill>
                  <a:srgbClr val="0070C0"/>
                </a:solidFill>
              </a:rPr>
              <a:t>System Architecture and Design</a:t>
            </a:r>
          </a:p>
        </p:txBody>
      </p:sp>
      <p:sp>
        <p:nvSpPr>
          <p:cNvPr id="10" name="Text Placeholder 2"/>
          <p:cNvSpPr txBox="1">
            <a:spLocks/>
          </p:cNvSpPr>
          <p:nvPr/>
        </p:nvSpPr>
        <p:spPr>
          <a:xfrm>
            <a:off x="381000" y="1435183"/>
            <a:ext cx="7848600" cy="47625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spcBef>
                <a:spcPts val="863"/>
              </a:spcBef>
              <a:buNone/>
            </a:pPr>
            <a:r>
              <a:rPr lang="en-US" b="1" dirty="0"/>
              <a:t>Logical System Architecture and Technical System Architecture</a:t>
            </a:r>
          </a:p>
        </p:txBody>
      </p:sp>
      <p:pic>
        <p:nvPicPr>
          <p:cNvPr id="12" name="Picture 6"/>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304800" y="2514600"/>
            <a:ext cx="3910218" cy="29927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4882701" y="2589930"/>
            <a:ext cx="3653471" cy="2936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52</a:t>
            </a:fld>
            <a:endParaRPr lang="en-US"/>
          </a:p>
        </p:txBody>
      </p:sp>
      <p:sp>
        <p:nvSpPr>
          <p:cNvPr id="5" name="Rectangle 4"/>
          <p:cNvSpPr/>
          <p:nvPr/>
        </p:nvSpPr>
        <p:spPr>
          <a:xfrm>
            <a:off x="496186" y="880980"/>
            <a:ext cx="8077200" cy="954107"/>
          </a:xfrm>
          <a:prstGeom prst="rect">
            <a:avLst/>
          </a:prstGeom>
        </p:spPr>
        <p:txBody>
          <a:bodyPr wrap="square">
            <a:spAutoFit/>
          </a:bodyPr>
          <a:lstStyle/>
          <a:p>
            <a:pPr>
              <a:spcBef>
                <a:spcPct val="0"/>
              </a:spcBef>
            </a:pPr>
            <a:r>
              <a:rPr lang="en-US" sz="2800" b="1" dirty="0">
                <a:solidFill>
                  <a:srgbClr val="0070C0"/>
                </a:solidFill>
              </a:rPr>
              <a:t>Technical specifications of the E/E Domains in a luxury class vehicle (Source: BMW)</a:t>
            </a:r>
          </a:p>
        </p:txBody>
      </p:sp>
      <p:pic>
        <p:nvPicPr>
          <p:cNvPr id="10" name="Picture 6"/>
          <p:cNvPicPr>
            <a:picLocks noChangeAspect="1"/>
          </p:cNvPicPr>
          <p:nvPr/>
        </p:nvPicPr>
        <p:blipFill>
          <a:blip r:embed="rId4">
            <a:extLst>
              <a:ext uri="{28A0092B-C50C-407E-A947-70E740481C1C}">
                <a14:useLocalDpi xmlns:a14="http://schemas.microsoft.com/office/drawing/2010/main" xmlns="" val="0"/>
              </a:ext>
            </a:extLst>
          </a:blip>
          <a:srcRect l="20924" t="13603" r="16515" b="10909"/>
          <a:stretch>
            <a:fillRect/>
          </a:stretch>
        </p:blipFill>
        <p:spPr bwMode="auto">
          <a:xfrm>
            <a:off x="990600" y="1812337"/>
            <a:ext cx="6934200" cy="4055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53</a:t>
            </a:fld>
            <a:endParaRPr lang="en-US"/>
          </a:p>
        </p:txBody>
      </p:sp>
      <p:sp>
        <p:nvSpPr>
          <p:cNvPr id="5" name="Rectangle 4"/>
          <p:cNvSpPr/>
          <p:nvPr/>
        </p:nvSpPr>
        <p:spPr>
          <a:xfrm>
            <a:off x="554665" y="877562"/>
            <a:ext cx="5232458" cy="523220"/>
          </a:xfrm>
          <a:prstGeom prst="rect">
            <a:avLst/>
          </a:prstGeom>
        </p:spPr>
        <p:txBody>
          <a:bodyPr wrap="none">
            <a:spAutoFit/>
          </a:bodyPr>
          <a:lstStyle/>
          <a:p>
            <a:pPr>
              <a:spcBef>
                <a:spcPct val="0"/>
              </a:spcBef>
            </a:pPr>
            <a:r>
              <a:rPr lang="en-US" sz="2800" b="1" dirty="0">
                <a:solidFill>
                  <a:srgbClr val="0070C0"/>
                </a:solidFill>
              </a:rPr>
              <a:t>Component Development Process</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xmlns="" val="0"/>
              </a:ext>
            </a:extLst>
          </a:blip>
          <a:srcRect/>
          <a:stretch/>
        </p:blipFill>
        <p:spPr bwMode="auto">
          <a:xfrm>
            <a:off x="300038" y="1600200"/>
            <a:ext cx="8543925" cy="4248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60687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54</a:t>
            </a:fld>
            <a:endParaRPr lang="en-US"/>
          </a:p>
        </p:txBody>
      </p:sp>
      <p:sp>
        <p:nvSpPr>
          <p:cNvPr id="5" name="Rectangle 4"/>
          <p:cNvSpPr/>
          <p:nvPr/>
        </p:nvSpPr>
        <p:spPr>
          <a:xfrm>
            <a:off x="533400" y="914400"/>
            <a:ext cx="1961947" cy="523220"/>
          </a:xfrm>
          <a:prstGeom prst="rect">
            <a:avLst/>
          </a:prstGeom>
        </p:spPr>
        <p:txBody>
          <a:bodyPr wrap="none">
            <a:spAutoFit/>
          </a:bodyPr>
          <a:lstStyle/>
          <a:p>
            <a:r>
              <a:rPr lang="en-US" sz="2800" b="1" dirty="0">
                <a:solidFill>
                  <a:srgbClr val="0070C0"/>
                </a:solidFill>
              </a:rPr>
              <a:t>Sample ECU</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371600" y="1828800"/>
            <a:ext cx="5433718" cy="388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55</a:t>
            </a:fld>
            <a:endParaRPr lang="en-US"/>
          </a:p>
        </p:txBody>
      </p:sp>
      <p:sp>
        <p:nvSpPr>
          <p:cNvPr id="5" name="Rectangle 4"/>
          <p:cNvSpPr/>
          <p:nvPr/>
        </p:nvSpPr>
        <p:spPr>
          <a:xfrm>
            <a:off x="457200" y="848380"/>
            <a:ext cx="8229600" cy="523220"/>
          </a:xfrm>
          <a:prstGeom prst="rect">
            <a:avLst/>
          </a:prstGeom>
        </p:spPr>
        <p:txBody>
          <a:bodyPr wrap="square">
            <a:spAutoFit/>
          </a:bodyPr>
          <a:lstStyle/>
          <a:p>
            <a:r>
              <a:rPr lang="en-US" sz="2800" b="1" dirty="0">
                <a:solidFill>
                  <a:srgbClr val="0070C0"/>
                </a:solidFill>
              </a:rPr>
              <a:t>Embedded Systems Software Development Process</a:t>
            </a:r>
            <a:endParaRPr lang="en-IN" sz="2800"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l="22089" t="29289" r="18443" b="6740"/>
          <a:stretch>
            <a:fillRect/>
          </a:stretch>
        </p:blipFill>
        <p:spPr bwMode="auto">
          <a:xfrm>
            <a:off x="552526" y="1600200"/>
            <a:ext cx="7181235"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56</a:t>
            </a:fld>
            <a:endParaRPr lang="en-US"/>
          </a:p>
        </p:txBody>
      </p:sp>
      <p:sp>
        <p:nvSpPr>
          <p:cNvPr id="5" name="Rectangle 4"/>
          <p:cNvSpPr/>
          <p:nvPr/>
        </p:nvSpPr>
        <p:spPr>
          <a:xfrm>
            <a:off x="533400" y="914400"/>
            <a:ext cx="2202526" cy="461665"/>
          </a:xfrm>
          <a:prstGeom prst="rect">
            <a:avLst/>
          </a:prstGeom>
        </p:spPr>
        <p:txBody>
          <a:bodyPr wrap="none">
            <a:spAutoFit/>
          </a:bodyPr>
          <a:lstStyle/>
          <a:p>
            <a:r>
              <a:rPr lang="en-US" sz="2400" b="1" dirty="0">
                <a:solidFill>
                  <a:srgbClr val="0070C0"/>
                </a:solidFill>
              </a:rPr>
              <a:t>MIL, SIL and HIL</a:t>
            </a:r>
            <a:endParaRPr lang="en-IN" sz="2400" dirty="0">
              <a:solidFill>
                <a:srgbClr val="0070C0"/>
              </a:solidFill>
            </a:endParaRPr>
          </a:p>
        </p:txBody>
      </p:sp>
      <p:pic>
        <p:nvPicPr>
          <p:cNvPr id="12" name="Picture 5"/>
          <p:cNvPicPr>
            <a:picLocks noChangeAspect="1"/>
          </p:cNvPicPr>
          <p:nvPr/>
        </p:nvPicPr>
        <p:blipFill>
          <a:blip r:embed="rId4">
            <a:extLst>
              <a:ext uri="{28A0092B-C50C-407E-A947-70E740481C1C}">
                <a14:useLocalDpi xmlns:a14="http://schemas.microsoft.com/office/drawing/2010/main" xmlns="" val="0"/>
              </a:ext>
            </a:extLst>
          </a:blip>
          <a:srcRect l="27539" t="18750" r="24368" b="12868"/>
          <a:stretch>
            <a:fillRect/>
          </a:stretch>
        </p:blipFill>
        <p:spPr bwMode="auto">
          <a:xfrm>
            <a:off x="533400" y="1524000"/>
            <a:ext cx="4784725" cy="3825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4"/>
          <p:cNvSpPr>
            <a:spLocks noChangeArrowheads="1"/>
          </p:cNvSpPr>
          <p:nvPr/>
        </p:nvSpPr>
        <p:spPr bwMode="auto">
          <a:xfrm>
            <a:off x="5653087" y="1543419"/>
            <a:ext cx="3338513"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sz="1600" dirty="0">
                <a:latin typeface="Segoe UI Symbol" pitchFamily="34" charset="0"/>
                <a:ea typeface="Segoe UI Symbol" pitchFamily="34" charset="0"/>
                <a:cs typeface="Segoe UI Symbol" pitchFamily="34" charset="0"/>
              </a:rPr>
              <a:t>IT tool kits (e.g. </a:t>
            </a:r>
            <a:r>
              <a:rPr lang="en-US" sz="1600" dirty="0" err="1">
                <a:latin typeface="Segoe UI Symbol" pitchFamily="34" charset="0"/>
                <a:ea typeface="Segoe UI Symbol" pitchFamily="34" charset="0"/>
                <a:cs typeface="Segoe UI Symbol" pitchFamily="34" charset="0"/>
              </a:rPr>
              <a:t>Matlab</a:t>
            </a:r>
            <a:r>
              <a:rPr lang="en-US" sz="1600" dirty="0">
                <a:latin typeface="Segoe UI Symbol" pitchFamily="34" charset="0"/>
                <a:ea typeface="Segoe UI Symbol" pitchFamily="34" charset="0"/>
                <a:cs typeface="Segoe UI Symbol" pitchFamily="34" charset="0"/>
              </a:rPr>
              <a:t> from The Math Works or ASCET from ETAS) offer comprehensive support for functional </a:t>
            </a:r>
            <a:r>
              <a:rPr lang="en-US" sz="1600" dirty="0" err="1">
                <a:latin typeface="Segoe UI Symbol" pitchFamily="34" charset="0"/>
                <a:ea typeface="Segoe UI Symbol" pitchFamily="34" charset="0"/>
                <a:cs typeface="Segoe UI Symbol" pitchFamily="34" charset="0"/>
              </a:rPr>
              <a:t>modelling</a:t>
            </a:r>
            <a:r>
              <a:rPr lang="en-US" sz="1600" dirty="0">
                <a:latin typeface="Segoe UI Symbol" pitchFamily="34" charset="0"/>
                <a:ea typeface="Segoe UI Symbol" pitchFamily="34" charset="0"/>
                <a:cs typeface="Segoe UI Symbol" pitchFamily="34" charset="0"/>
              </a:rPr>
              <a:t>, </a:t>
            </a:r>
            <a:r>
              <a:rPr lang="en-US" sz="1600" b="1" dirty="0">
                <a:latin typeface="Segoe UI Symbol" pitchFamily="34" charset="0"/>
                <a:ea typeface="Segoe UI Symbol" pitchFamily="34" charset="0"/>
                <a:cs typeface="Segoe UI Symbol" pitchFamily="34" charset="0"/>
              </a:rPr>
              <a:t>MIL (model-in-the-loop) </a:t>
            </a:r>
            <a:r>
              <a:rPr lang="en-US" sz="1600" dirty="0">
                <a:latin typeface="Segoe UI Symbol" pitchFamily="34" charset="0"/>
                <a:ea typeface="Segoe UI Symbol" pitchFamily="34" charset="0"/>
                <a:cs typeface="Segoe UI Symbol" pitchFamily="34" charset="0"/>
              </a:rPr>
              <a:t>and </a:t>
            </a:r>
            <a:r>
              <a:rPr lang="en-US" sz="1600" b="1" dirty="0">
                <a:latin typeface="Segoe UI Symbol" pitchFamily="34" charset="0"/>
                <a:ea typeface="Segoe UI Symbol" pitchFamily="34" charset="0"/>
                <a:cs typeface="Segoe UI Symbol" pitchFamily="34" charset="0"/>
              </a:rPr>
              <a:t>SIL (software-in-the-loop)</a:t>
            </a:r>
            <a:r>
              <a:rPr lang="en-US" sz="1600" dirty="0">
                <a:latin typeface="Segoe UI Symbol" pitchFamily="34" charset="0"/>
                <a:ea typeface="Segoe UI Symbol" pitchFamily="34" charset="0"/>
                <a:cs typeface="Segoe UI Symbol" pitchFamily="34" charset="0"/>
              </a:rPr>
              <a:t> simulation (in</a:t>
            </a:r>
          </a:p>
          <a:p>
            <a:pPr algn="just"/>
            <a:r>
              <a:rPr lang="en-US" sz="1600" dirty="0">
                <a:latin typeface="Segoe UI Symbol" pitchFamily="34" charset="0"/>
                <a:ea typeface="Segoe UI Symbol" pitchFamily="34" charset="0"/>
                <a:cs typeface="Segoe UI Symbol" pitchFamily="34" charset="0"/>
              </a:rPr>
              <a:t>which the complete hardware environment is emulated) and problem analysis down to the generation of the application software’s C code – which is compiled to assembler code</a:t>
            </a:r>
            <a:endParaRPr lang="en-US" sz="1100" dirty="0">
              <a:latin typeface="Segoe UI Symbol" pitchFamily="34" charset="0"/>
              <a:ea typeface="Segoe UI Symbol" pitchFamily="34" charset="0"/>
              <a:cs typeface="Segoe UI Symbol" pitchFamily="34" charset="0"/>
            </a:endParaRPr>
          </a:p>
        </p:txBody>
      </p:sp>
      <p:sp>
        <p:nvSpPr>
          <p:cNvPr id="17" name="Rectangle 6"/>
          <p:cNvSpPr>
            <a:spLocks noChangeArrowheads="1"/>
          </p:cNvSpPr>
          <p:nvPr/>
        </p:nvSpPr>
        <p:spPr bwMode="auto">
          <a:xfrm>
            <a:off x="365125" y="5356388"/>
            <a:ext cx="8451850" cy="49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dirty="0"/>
              <a:t>HIL test bench for an instrument panel (Source: </a:t>
            </a:r>
            <a:r>
              <a:rPr lang="en-US" dirty="0" err="1"/>
              <a:t>dSPACE</a:t>
            </a:r>
            <a:r>
              <a:rPr lang="en-US" dirty="0"/>
              <a:t>)</a:t>
            </a:r>
          </a:p>
        </p:txBody>
      </p:sp>
    </p:spTree>
    <p:extLst>
      <p:ext uri="{BB962C8B-B14F-4D97-AF65-F5344CB8AC3E}">
        <p14:creationId xmlns:p14="http://schemas.microsoft.com/office/powerpoint/2010/main" xmlns="" val="18606879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57</a:t>
            </a:fld>
            <a:endParaRPr lang="en-US"/>
          </a:p>
        </p:txBody>
      </p:sp>
      <p:sp>
        <p:nvSpPr>
          <p:cNvPr id="5" name="Rectangle 4"/>
          <p:cNvSpPr/>
          <p:nvPr/>
        </p:nvSpPr>
        <p:spPr>
          <a:xfrm>
            <a:off x="533400" y="914400"/>
            <a:ext cx="4908588" cy="523220"/>
          </a:xfrm>
          <a:prstGeom prst="rect">
            <a:avLst/>
          </a:prstGeom>
        </p:spPr>
        <p:txBody>
          <a:bodyPr wrap="none">
            <a:spAutoFit/>
          </a:bodyPr>
          <a:lstStyle/>
          <a:p>
            <a:r>
              <a:rPr lang="en-US" sz="2800" b="1" dirty="0">
                <a:solidFill>
                  <a:srgbClr val="0070C0"/>
                </a:solidFill>
              </a:rPr>
              <a:t>System Integration &amp; Validation</a:t>
            </a:r>
            <a:endParaRPr lang="en-IN" sz="2800" dirty="0">
              <a:solidFill>
                <a:srgbClr val="0070C0"/>
              </a:solidFill>
            </a:endParaRPr>
          </a:p>
        </p:txBody>
      </p:sp>
      <p:sp>
        <p:nvSpPr>
          <p:cNvPr id="10" name="Rectangle 4"/>
          <p:cNvSpPr>
            <a:spLocks noChangeArrowheads="1"/>
          </p:cNvSpPr>
          <p:nvPr/>
        </p:nvSpPr>
        <p:spPr bwMode="auto">
          <a:xfrm>
            <a:off x="533400" y="1524000"/>
            <a:ext cx="79248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dirty="0">
                <a:cs typeface="Segoe UI Semilight" pitchFamily="34" charset="0"/>
              </a:rPr>
              <a:t>System integration means to physically and functionally bring together the components that have been developed by the respective (internal or external) design teams into one complete vehicle system and to ensure that this system fulfills the desired functions</a:t>
            </a:r>
            <a:endParaRPr lang="en-US" sz="1200" dirty="0">
              <a:cs typeface="Segoe UI Semilight" pitchFamily="34" charset="0"/>
            </a:endParaRPr>
          </a:p>
        </p:txBody>
      </p:sp>
      <p:pic>
        <p:nvPicPr>
          <p:cNvPr id="12" name="Picture 5"/>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447800" y="2724329"/>
            <a:ext cx="4419600" cy="31741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6"/>
          <p:cNvSpPr>
            <a:spLocks noChangeArrowheads="1"/>
          </p:cNvSpPr>
          <p:nvPr/>
        </p:nvSpPr>
        <p:spPr bwMode="auto">
          <a:xfrm>
            <a:off x="533400" y="5966446"/>
            <a:ext cx="7467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dirty="0">
                <a:cs typeface="Segoe UI Semilight" pitchFamily="34" charset="0"/>
              </a:rPr>
              <a:t>Vehicle lights sub-system test bench  (Source: BMW)</a:t>
            </a:r>
          </a:p>
        </p:txBody>
      </p:sp>
    </p:spTree>
    <p:extLst>
      <p:ext uri="{BB962C8B-B14F-4D97-AF65-F5344CB8AC3E}">
        <p14:creationId xmlns:p14="http://schemas.microsoft.com/office/powerpoint/2010/main" xmlns="" val="1860687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58</a:t>
            </a:fld>
            <a:endParaRPr lang="en-US"/>
          </a:p>
        </p:txBody>
      </p:sp>
      <p:sp>
        <p:nvSpPr>
          <p:cNvPr id="5" name="Rectangle 4"/>
          <p:cNvSpPr/>
          <p:nvPr/>
        </p:nvSpPr>
        <p:spPr>
          <a:xfrm>
            <a:off x="533400" y="765693"/>
            <a:ext cx="4508735" cy="523220"/>
          </a:xfrm>
          <a:prstGeom prst="rect">
            <a:avLst/>
          </a:prstGeom>
        </p:spPr>
        <p:txBody>
          <a:bodyPr wrap="none">
            <a:spAutoFit/>
          </a:bodyPr>
          <a:lstStyle/>
          <a:p>
            <a:r>
              <a:rPr lang="en-US" sz="2800" b="1" dirty="0">
                <a:solidFill>
                  <a:srgbClr val="0070C0"/>
                </a:solidFill>
              </a:rPr>
              <a:t>Complete Vehicle Integration</a:t>
            </a:r>
            <a:endParaRPr lang="en-IN" sz="2800" dirty="0">
              <a:solidFill>
                <a:srgbClr val="0070C0"/>
              </a:solidFill>
            </a:endParaRPr>
          </a:p>
        </p:txBody>
      </p:sp>
      <p:pic>
        <p:nvPicPr>
          <p:cNvPr id="10" name="Picture 6"/>
          <p:cNvPicPr>
            <a:picLocks noChangeAspect="1"/>
          </p:cNvPicPr>
          <p:nvPr/>
        </p:nvPicPr>
        <p:blipFill>
          <a:blip r:embed="rId4">
            <a:extLst>
              <a:ext uri="{28A0092B-C50C-407E-A947-70E740481C1C}">
                <a14:useLocalDpi xmlns:a14="http://schemas.microsoft.com/office/drawing/2010/main" xmlns="" val="0"/>
              </a:ext>
            </a:extLst>
          </a:blip>
          <a:srcRect l="23404" t="17033" r="20097" b="7719"/>
          <a:stretch>
            <a:fillRect/>
          </a:stretch>
        </p:blipFill>
        <p:spPr bwMode="auto">
          <a:xfrm>
            <a:off x="535437" y="1288913"/>
            <a:ext cx="4472045" cy="3348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8"/>
          <p:cNvSpPr>
            <a:spLocks noChangeArrowheads="1"/>
          </p:cNvSpPr>
          <p:nvPr/>
        </p:nvSpPr>
        <p:spPr bwMode="auto">
          <a:xfrm>
            <a:off x="5035047" y="1288913"/>
            <a:ext cx="3272631" cy="25545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sz="1600" dirty="0">
                <a:cs typeface="Segoe UI Semilight" pitchFamily="34" charset="0"/>
              </a:rPr>
              <a:t>A stationary lab-car includes about 80% of a complete vehicle’s E/E system. To evaluate the whole system from its internal and external customers’ view, complete vehicles from the respective build group must be investigated. These so called dynamic lab-cars are furnished with comprehensive measuring equipment</a:t>
            </a:r>
          </a:p>
        </p:txBody>
      </p:sp>
    </p:spTree>
    <p:extLst>
      <p:ext uri="{BB962C8B-B14F-4D97-AF65-F5344CB8AC3E}">
        <p14:creationId xmlns:p14="http://schemas.microsoft.com/office/powerpoint/2010/main" xmlns="" val="1860687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59</a:t>
            </a:fld>
            <a:endParaRPr lang="en-US"/>
          </a:p>
        </p:txBody>
      </p:sp>
      <p:sp>
        <p:nvSpPr>
          <p:cNvPr id="10" name="Text Placeholder 3"/>
          <p:cNvSpPr txBox="1">
            <a:spLocks/>
          </p:cNvSpPr>
          <p:nvPr/>
        </p:nvSpPr>
        <p:spPr>
          <a:xfrm>
            <a:off x="304800" y="2743200"/>
            <a:ext cx="8229600" cy="182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3600" b="1" dirty="0">
                <a:solidFill>
                  <a:schemeClr val="accent6">
                    <a:lumMod val="75000"/>
                  </a:schemeClr>
                </a:solidFill>
              </a:rPr>
              <a:t>Role of Technology and Tools in the Complete Vehicle Design and Development</a:t>
            </a:r>
          </a:p>
        </p:txBody>
      </p:sp>
    </p:spTree>
    <p:extLst>
      <p:ext uri="{BB962C8B-B14F-4D97-AF65-F5344CB8AC3E}">
        <p14:creationId xmlns:p14="http://schemas.microsoft.com/office/powerpoint/2010/main" xmlns="" val="1860687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a:t>
            </a:fld>
            <a:endParaRPr lang="en-US" dirty="0"/>
          </a:p>
        </p:txBody>
      </p:sp>
      <p:sp>
        <p:nvSpPr>
          <p:cNvPr id="9" name="Rectangle 2"/>
          <p:cNvSpPr>
            <a:spLocks noGrp="1" noChangeArrowheads="1"/>
          </p:cNvSpPr>
          <p:nvPr>
            <p:ph type="title"/>
          </p:nvPr>
        </p:nvSpPr>
        <p:spPr>
          <a:xfrm>
            <a:off x="457200" y="838200"/>
            <a:ext cx="8229600" cy="579438"/>
          </a:xfrm>
        </p:spPr>
        <p:txBody>
          <a:bodyPr>
            <a:noAutofit/>
          </a:bodyPr>
          <a:lstStyle/>
          <a:p>
            <a:r>
              <a:rPr lang="en-US" sz="2800" b="1" dirty="0">
                <a:solidFill>
                  <a:srgbClr val="0070C0"/>
                </a:solidFill>
              </a:rPr>
              <a:t>Trends in automotive Vehicles</a:t>
            </a:r>
          </a:p>
        </p:txBody>
      </p:sp>
      <p:sp>
        <p:nvSpPr>
          <p:cNvPr id="10" name="AutoShape 3"/>
          <p:cNvSpPr>
            <a:spLocks noChangeArrowheads="1"/>
          </p:cNvSpPr>
          <p:nvPr/>
        </p:nvSpPr>
        <p:spPr bwMode="auto">
          <a:xfrm>
            <a:off x="171450" y="4039240"/>
            <a:ext cx="8564563" cy="416873"/>
          </a:xfrm>
          <a:prstGeom prst="roundRect">
            <a:avLst>
              <a:gd name="adj" fmla="val 16667"/>
            </a:avLst>
          </a:prstGeom>
          <a:noFill/>
          <a:ln w="76200">
            <a:solidFill>
              <a:srgbClr val="BF1F1F"/>
            </a:solidFill>
            <a:round/>
            <a:headEnd/>
            <a:tailEnd/>
          </a:ln>
          <a:extLst>
            <a:ext uri="{909E8E84-426E-40DD-AFC4-6F175D3DCCD1}">
              <a14:hiddenFill xmlns:a14="http://schemas.microsoft.com/office/drawing/2010/main" xmlns="">
                <a:solidFill>
                  <a:srgbClr val="FFFFFF"/>
                </a:solidFill>
              </a14:hiddenFill>
            </a:ext>
          </a:extLst>
        </p:spPr>
        <p:txBody>
          <a:bodyPr wrap="none" lIns="74805" tIns="37402" rIns="74805" bIns="37402" anchor="ctr"/>
          <a:lstStyle/>
          <a:p>
            <a:endParaRPr lang="en-IN">
              <a:latin typeface="Calibri" pitchFamily="34" charset="0"/>
            </a:endParaRPr>
          </a:p>
        </p:txBody>
      </p:sp>
      <p:sp>
        <p:nvSpPr>
          <p:cNvPr id="12" name="Rectangle 4"/>
          <p:cNvSpPr>
            <a:spLocks noChangeArrowheads="1"/>
          </p:cNvSpPr>
          <p:nvPr/>
        </p:nvSpPr>
        <p:spPr bwMode="auto">
          <a:xfrm>
            <a:off x="328242" y="2484978"/>
            <a:ext cx="8120062" cy="366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dirty="0">
                <a:latin typeface="Calibri" pitchFamily="34" charset="0"/>
                <a:cs typeface="Times New Roman" pitchFamily="18" charset="0"/>
              </a:rPr>
              <a:t>&gt; 1920 	+ pneumatic systems	low 	high technical skills </a:t>
            </a:r>
            <a:br>
              <a:rPr lang="en-US" sz="2100" b="1" dirty="0">
                <a:latin typeface="Calibri" pitchFamily="34" charset="0"/>
                <a:cs typeface="Times New Roman" pitchFamily="18" charset="0"/>
              </a:rPr>
            </a:br>
            <a:r>
              <a:rPr lang="en-US" sz="2100" b="1" dirty="0">
                <a:latin typeface="Calibri" pitchFamily="34" charset="0"/>
                <a:cs typeface="Times New Roman" pitchFamily="18" charset="0"/>
              </a:rPr>
              <a:t> 	+ hydraulic systems 		low driving skills</a:t>
            </a:r>
          </a:p>
        </p:txBody>
      </p:sp>
      <p:sp>
        <p:nvSpPr>
          <p:cNvPr id="14" name="Rectangle 5"/>
          <p:cNvSpPr>
            <a:spLocks noChangeArrowheads="1"/>
          </p:cNvSpPr>
          <p:nvPr/>
        </p:nvSpPr>
        <p:spPr bwMode="auto">
          <a:xfrm>
            <a:off x="75406" y="3224499"/>
            <a:ext cx="8967787" cy="3267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dirty="0">
                <a:latin typeface="Calibri" pitchFamily="34" charset="0"/>
                <a:cs typeface="Times New Roman" pitchFamily="18" charset="0"/>
              </a:rPr>
              <a:t>&gt; 1950 	+ electric systems 	increasing  	good technical skills			increasing driving skills</a:t>
            </a:r>
          </a:p>
        </p:txBody>
      </p:sp>
      <p:sp>
        <p:nvSpPr>
          <p:cNvPr id="15" name="Rectangle 6"/>
          <p:cNvSpPr>
            <a:spLocks noChangeArrowheads="1"/>
          </p:cNvSpPr>
          <p:nvPr/>
        </p:nvSpPr>
        <p:spPr bwMode="auto">
          <a:xfrm>
            <a:off x="269875" y="4009418"/>
            <a:ext cx="8069263" cy="333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a:latin typeface="Calibri" pitchFamily="34" charset="0"/>
                <a:cs typeface="Times New Roman" pitchFamily="18" charset="0"/>
              </a:rPr>
              <a:t>&gt; 1980 	+ electronic systems 	congestion	low technical skills </a:t>
            </a:r>
            <a:br>
              <a:rPr lang="en-US" sz="2100" b="1">
                <a:latin typeface="Calibri" pitchFamily="34" charset="0"/>
                <a:cs typeface="Times New Roman" pitchFamily="18" charset="0"/>
              </a:rPr>
            </a:br>
            <a:r>
              <a:rPr lang="en-US" sz="2100" b="1">
                <a:latin typeface="Calibri" pitchFamily="34" charset="0"/>
                <a:cs typeface="Times New Roman" pitchFamily="18" charset="0"/>
              </a:rPr>
              <a:t> 	+ optronic systems 	starts	high driving skills</a:t>
            </a:r>
          </a:p>
        </p:txBody>
      </p:sp>
      <p:sp>
        <p:nvSpPr>
          <p:cNvPr id="16" name="Rectangle 7"/>
          <p:cNvSpPr>
            <a:spLocks noChangeArrowheads="1"/>
          </p:cNvSpPr>
          <p:nvPr/>
        </p:nvSpPr>
        <p:spPr bwMode="auto">
          <a:xfrm>
            <a:off x="204788" y="4915661"/>
            <a:ext cx="8939212" cy="4659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dirty="0">
                <a:latin typeface="Calibri" pitchFamily="34" charset="0"/>
                <a:cs typeface="Times New Roman" pitchFamily="18" charset="0"/>
              </a:rPr>
              <a:t>&gt; 2010 	+ </a:t>
            </a:r>
            <a:r>
              <a:rPr lang="en-US" sz="2100" b="1" dirty="0" err="1">
                <a:latin typeface="Calibri" pitchFamily="34" charset="0"/>
                <a:cs typeface="Times New Roman" pitchFamily="18" charset="0"/>
              </a:rPr>
              <a:t>nanoelectronics</a:t>
            </a:r>
            <a:r>
              <a:rPr lang="en-US" sz="2100" b="1" dirty="0">
                <a:latin typeface="Calibri" pitchFamily="34" charset="0"/>
                <a:cs typeface="Times New Roman" pitchFamily="18" charset="0"/>
              </a:rPr>
              <a:t>	congested	very low technical skills </a:t>
            </a:r>
            <a:br>
              <a:rPr lang="en-US" sz="2100" b="1" dirty="0">
                <a:latin typeface="Calibri" pitchFamily="34" charset="0"/>
                <a:cs typeface="Times New Roman" pitchFamily="18" charset="0"/>
              </a:rPr>
            </a:br>
            <a:r>
              <a:rPr lang="en-US" sz="2100" b="1" dirty="0">
                <a:latin typeface="Calibri" pitchFamily="34" charset="0"/>
                <a:cs typeface="Times New Roman" pitchFamily="18" charset="0"/>
              </a:rPr>
              <a:t>	+ </a:t>
            </a:r>
            <a:r>
              <a:rPr lang="en-US" sz="2100" b="1" dirty="0" err="1">
                <a:latin typeface="Calibri" pitchFamily="34" charset="0"/>
                <a:cs typeface="Times New Roman" pitchFamily="18" charset="0"/>
              </a:rPr>
              <a:t>biotronic</a:t>
            </a:r>
            <a:r>
              <a:rPr lang="en-US" sz="2100" b="1" dirty="0">
                <a:latin typeface="Calibri" pitchFamily="34" charset="0"/>
                <a:cs typeface="Times New Roman" pitchFamily="18" charset="0"/>
              </a:rPr>
              <a:t> systems	optimization	decreasing driving skills </a:t>
            </a:r>
            <a:br>
              <a:rPr lang="en-US" sz="2100" b="1" dirty="0">
                <a:latin typeface="Calibri" pitchFamily="34" charset="0"/>
                <a:cs typeface="Times New Roman" pitchFamily="18" charset="0"/>
              </a:rPr>
            </a:br>
            <a:r>
              <a:rPr lang="en-US" sz="2100" b="1" dirty="0">
                <a:latin typeface="Calibri" pitchFamily="34" charset="0"/>
                <a:cs typeface="Times New Roman" pitchFamily="18" charset="0"/>
              </a:rPr>
              <a:t> 		starts</a:t>
            </a:r>
          </a:p>
        </p:txBody>
      </p:sp>
      <p:sp>
        <p:nvSpPr>
          <p:cNvPr id="17" name="Rectangle 8"/>
          <p:cNvSpPr>
            <a:spLocks noChangeArrowheads="1"/>
          </p:cNvSpPr>
          <p:nvPr/>
        </p:nvSpPr>
        <p:spPr bwMode="auto">
          <a:xfrm>
            <a:off x="152400" y="5857201"/>
            <a:ext cx="8199438" cy="338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a:latin typeface="Calibri" pitchFamily="34" charset="0"/>
                <a:cs typeface="Times New Roman" pitchFamily="18" charset="0"/>
              </a:rPr>
              <a:t>&gt; 2040 	+ robotics 	maximal and	no technical skills </a:t>
            </a:r>
            <a:br>
              <a:rPr lang="en-US" sz="2100" b="1">
                <a:latin typeface="Calibri" pitchFamily="34" charset="0"/>
                <a:cs typeface="Times New Roman" pitchFamily="18" charset="0"/>
              </a:rPr>
            </a:br>
            <a:r>
              <a:rPr lang="en-US" sz="2100" b="1">
                <a:latin typeface="Calibri" pitchFamily="34" charset="0"/>
                <a:cs typeface="Times New Roman" pitchFamily="18" charset="0"/>
              </a:rPr>
              <a:t> 	+ nanotechnology	optimized	no driving skills </a:t>
            </a:r>
            <a:endParaRPr lang="en-GB" sz="2100" b="1">
              <a:latin typeface="Calibri" pitchFamily="34" charset="0"/>
            </a:endParaRPr>
          </a:p>
        </p:txBody>
      </p:sp>
      <p:sp>
        <p:nvSpPr>
          <p:cNvPr id="18" name="Rectangle 9"/>
          <p:cNvSpPr>
            <a:spLocks noChangeArrowheads="1"/>
          </p:cNvSpPr>
          <p:nvPr/>
        </p:nvSpPr>
        <p:spPr bwMode="auto">
          <a:xfrm>
            <a:off x="255588" y="1608930"/>
            <a:ext cx="8888412" cy="4056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defTabSz="3673475">
              <a:spcBef>
                <a:spcPct val="50000"/>
              </a:spcBef>
              <a:buClr>
                <a:schemeClr val="tx2"/>
              </a:buClr>
              <a:buSzPct val="100000"/>
              <a:tabLst>
                <a:tab pos="979488" algn="l"/>
                <a:tab pos="4325938" algn="ctr"/>
                <a:tab pos="5387975" algn="l"/>
              </a:tabLst>
            </a:pPr>
            <a:r>
              <a:rPr lang="en-US" sz="2100" b="1" dirty="0">
                <a:latin typeface="Calibri" pitchFamily="34" charset="0"/>
              </a:rPr>
              <a:t>	</a:t>
            </a:r>
            <a:r>
              <a:rPr lang="en-US" sz="2100" b="1" u="sng" dirty="0">
                <a:latin typeface="Calibri" pitchFamily="34" charset="0"/>
              </a:rPr>
              <a:t>CAR Technology</a:t>
            </a:r>
            <a:r>
              <a:rPr lang="en-US" sz="2100" b="1" dirty="0">
                <a:latin typeface="Calibri" pitchFamily="34" charset="0"/>
              </a:rPr>
              <a:t> 	</a:t>
            </a:r>
            <a:r>
              <a:rPr lang="en-US" sz="2100" b="1" u="sng" dirty="0">
                <a:latin typeface="Calibri" pitchFamily="34" charset="0"/>
              </a:rPr>
              <a:t>TRAFFIC</a:t>
            </a:r>
            <a:r>
              <a:rPr lang="en-US" sz="2100" b="1" dirty="0">
                <a:latin typeface="Calibri" pitchFamily="34" charset="0"/>
              </a:rPr>
              <a:t> 	</a:t>
            </a:r>
            <a:r>
              <a:rPr lang="en-US" sz="2100" b="1" u="sng" dirty="0">
                <a:latin typeface="Calibri" pitchFamily="34" charset="0"/>
              </a:rPr>
              <a:t>DRIVER SKILLS</a:t>
            </a:r>
            <a:endParaRPr lang="en-US" sz="2100" b="1" dirty="0">
              <a:latin typeface="Calibri" pitchFamily="34" charset="0"/>
            </a:endParaRPr>
          </a:p>
          <a:p>
            <a:pPr defTabSz="3673475">
              <a:spcBef>
                <a:spcPct val="50000"/>
              </a:spcBef>
              <a:buClr>
                <a:schemeClr val="tx2"/>
              </a:buClr>
              <a:buSzPct val="100000"/>
              <a:tabLst>
                <a:tab pos="979488" algn="l"/>
                <a:tab pos="4325938" algn="ctr"/>
                <a:tab pos="5387975" algn="l"/>
              </a:tabLst>
            </a:pPr>
            <a:r>
              <a:rPr lang="en-US" sz="2100" b="1" dirty="0">
                <a:latin typeface="Calibri" pitchFamily="34" charset="0"/>
                <a:cs typeface="Times New Roman" pitchFamily="18" charset="0"/>
              </a:rPr>
              <a:t>&gt; 1891 	mechanical system 	very low	very high technical skills</a:t>
            </a:r>
          </a:p>
        </p:txBody>
      </p:sp>
      <p:pic>
        <p:nvPicPr>
          <p:cNvPr id="19" name="Picture 10" descr="C:\Documents and Settings\casierh\My Documents\__2004 09_ESSCIRC Plenary Talk\Documentation\oude autos fotos\1901_Oldsmobile curved dash.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81288" y="3886607"/>
            <a:ext cx="3756025" cy="1418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1" descr="C:\Documents and Settings\casierh\My Documents\__2004 09_ESSCIRC Plenary Talk\Documentation\oude autos fotos\1921_Oldsmobile_Model 47.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692400" y="4589086"/>
            <a:ext cx="3756025" cy="1418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2" descr="C:\Documents and Settings\casierh\My Documents\__2004 09_ESSCIRC Plenary Talk\Documentation\oude autos fotos\1957_Ford Taunus_p2b_2deurs_front_std.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713038" y="5018285"/>
            <a:ext cx="3732212" cy="1260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3" descr="C:\Documents and Settings\casierh\My Documents\__2004 09_ESSCIRC Plenary Talk\Documentation\oude autos fotos\1973_Oldsmobile Cuttlass Supreme Coupe.jpg"/>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2693988" y="2049086"/>
            <a:ext cx="3756025" cy="1418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4" descr="C:\Documents and Settings\casierh\My Documents\__2004 09_ESSCIRC Plenary Talk\Documentation\car pictures\DSC00244.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878013" y="2961921"/>
            <a:ext cx="5419725" cy="14164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15" descr="C:\Documents and Settings\casierh\My Documents\__2004 09_ESSCIRC Plenary Talk\Documentation\car pictures\DSC00248.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603500" y="3581828"/>
            <a:ext cx="3937000" cy="1880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80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par>
                          <p:cTn id="7" fill="hold">
                            <p:stCondLst>
                              <p:cond delay="500"/>
                            </p:stCondLst>
                            <p:childTnLst>
                              <p:par>
                                <p:cTn id="8" presetID="3" presetClass="entr" presetSubtype="10" fill="hold"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
                                        </p:tgtEl>
                                        <p:attrNameLst>
                                          <p:attrName>style.visibility</p:attrName>
                                        </p:attrNameLst>
                                      </p:cBhvr>
                                      <p:to>
                                        <p:strVal val="visible"/>
                                      </p:to>
                                    </p:se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linds(horizontal)">
                                      <p:cBhvr>
                                        <p:cTn id="18"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
                                        </p:tgtEl>
                                        <p:attrNameLst>
                                          <p:attrName>style.visibility</p:attrName>
                                        </p:attrNameLst>
                                      </p:cBhvr>
                                      <p:to>
                                        <p:strVal val="visible"/>
                                      </p:to>
                                    </p:set>
                                  </p:childTnLst>
                                </p:cTn>
                              </p:par>
                            </p:childTnLst>
                          </p:cTn>
                        </p:par>
                        <p:par>
                          <p:cTn id="23" fill="hold">
                            <p:stCondLst>
                              <p:cond delay="500"/>
                            </p:stCondLst>
                            <p:childTnLst>
                              <p:par>
                                <p:cTn id="24" presetID="3" presetClass="entr" presetSubtype="1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5"/>
                                        </p:tgtEl>
                                        <p:attrNameLst>
                                          <p:attrName>style.visibility</p:attrName>
                                        </p:attrNameLst>
                                      </p:cBhvr>
                                      <p:to>
                                        <p:strVal val="visible"/>
                                      </p:to>
                                    </p:set>
                                  </p:childTnLst>
                                </p:cTn>
                              </p:par>
                            </p:childTnLst>
                          </p:cTn>
                        </p:par>
                        <p:par>
                          <p:cTn id="31" fill="hold">
                            <p:stCondLst>
                              <p:cond delay="500"/>
                            </p:stCondLst>
                            <p:childTnLst>
                              <p:par>
                                <p:cTn id="32" presetID="3" presetClass="entr" presetSubtype="10"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
                                        </p:tgtEl>
                                        <p:attrNameLst>
                                          <p:attrName>style.visibility</p:attrName>
                                        </p:attrNameLst>
                                      </p:cBhvr>
                                      <p:to>
                                        <p:strVal val="visible"/>
                                      </p:to>
                                    </p:set>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linds(horizontal)">
                                      <p:cBhvr>
                                        <p:cTn id="42"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7"/>
                                        </p:tgtEl>
                                        <p:attrNameLst>
                                          <p:attrName>style.visibility</p:attrName>
                                        </p:attrNameLst>
                                      </p:cBhvr>
                                      <p:to>
                                        <p:strVal val="visible"/>
                                      </p:to>
                                    </p:set>
                                  </p:childTnLst>
                                </p:cTn>
                              </p:par>
                            </p:childTnLst>
                          </p:cTn>
                        </p:par>
                        <p:par>
                          <p:cTn id="47" fill="hold">
                            <p:stCondLst>
                              <p:cond delay="500"/>
                            </p:stCondLst>
                            <p:childTnLst>
                              <p:par>
                                <p:cTn id="48" presetID="2" presetClass="entr" presetSubtype="1" fill="hold" nodeType="afterEffect">
                                  <p:stCondLst>
                                    <p:cond delay="20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ppt_x"/>
                                          </p:val>
                                        </p:tav>
                                        <p:tav tm="100000">
                                          <p:val>
                                            <p:strVal val="#ppt_x"/>
                                          </p:val>
                                        </p:tav>
                                      </p:tavLst>
                                    </p:anim>
                                    <p:anim calcmode="lin" valueType="num">
                                      <p:cBhvr additive="base">
                                        <p:cTn id="51" dur="500" fill="hold"/>
                                        <p:tgtEl>
                                          <p:spTgt spid="24"/>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dissolve">
                                      <p:cBhvr>
                                        <p:cTn id="5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utoUpdateAnimBg="0"/>
      <p:bldP spid="14" grpId="0" autoUpdateAnimBg="0"/>
      <p:bldP spid="15" grpId="0" autoUpdateAnimBg="0"/>
      <p:bldP spid="16" grpId="0" autoUpdateAnimBg="0"/>
      <p:bldP spid="17" grpId="0" autoUpdateAnimBg="0"/>
      <p:bldP spid="18"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60</a:t>
            </a:fld>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3172" y="838200"/>
            <a:ext cx="8197655" cy="4452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232042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61</a:t>
            </a:fld>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3400" y="914401"/>
            <a:ext cx="8077200" cy="4757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26698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62</a:t>
            </a:fld>
            <a:endParaRPr lang="en-US"/>
          </a:p>
        </p:txBody>
      </p:sp>
      <p:sp>
        <p:nvSpPr>
          <p:cNvPr id="5" name="Rectangle 4"/>
          <p:cNvSpPr/>
          <p:nvPr/>
        </p:nvSpPr>
        <p:spPr>
          <a:xfrm>
            <a:off x="533400" y="914400"/>
            <a:ext cx="3833550" cy="523220"/>
          </a:xfrm>
          <a:prstGeom prst="rect">
            <a:avLst/>
          </a:prstGeom>
        </p:spPr>
        <p:txBody>
          <a:bodyPr wrap="none">
            <a:spAutoFit/>
          </a:bodyPr>
          <a:lstStyle/>
          <a:p>
            <a:r>
              <a:rPr lang="en-US" sz="2800" b="1" dirty="0">
                <a:solidFill>
                  <a:srgbClr val="0070C0"/>
                </a:solidFill>
              </a:rPr>
              <a:t>Ride Comfort Test Tracks</a:t>
            </a:r>
            <a:endParaRPr lang="en-IN" sz="2800" b="1"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 y="1981200"/>
            <a:ext cx="4087383" cy="2752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5"/>
          <p:cNvPicPr>
            <a:picLocks noChangeAspect="1"/>
          </p:cNvPicPr>
          <p:nvPr/>
        </p:nvPicPr>
        <p:blipFill>
          <a:blip r:embed="rId5">
            <a:extLst>
              <a:ext uri="{28A0092B-C50C-407E-A947-70E740481C1C}">
                <a14:useLocalDpi xmlns:a14="http://schemas.microsoft.com/office/drawing/2010/main" xmlns="" val="0"/>
              </a:ext>
            </a:extLst>
          </a:blip>
          <a:srcRect l="28366" t="16544" r="25334" b="17525"/>
          <a:stretch>
            <a:fillRect/>
          </a:stretch>
        </p:blipFill>
        <p:spPr bwMode="auto">
          <a:xfrm>
            <a:off x="5049198" y="1944112"/>
            <a:ext cx="3485202" cy="2789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6"/>
          <p:cNvSpPr txBox="1">
            <a:spLocks noChangeArrowheads="1"/>
          </p:cNvSpPr>
          <p:nvPr/>
        </p:nvSpPr>
        <p:spPr bwMode="auto">
          <a:xfrm>
            <a:off x="5142462" y="4873256"/>
            <a:ext cx="40015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600">
                <a:solidFill>
                  <a:schemeClr val="tx1"/>
                </a:solidFill>
                <a:latin typeface="Segoe UI" pitchFamily="34" charset="0"/>
              </a:defRPr>
            </a:lvl1pPr>
            <a:lvl2pPr marL="742950" indent="-285750" eaLnBrk="0" hangingPunct="0">
              <a:defRPr sz="2600">
                <a:solidFill>
                  <a:schemeClr val="tx1"/>
                </a:solidFill>
                <a:latin typeface="Segoe UI" pitchFamily="34" charset="0"/>
              </a:defRPr>
            </a:lvl2pPr>
            <a:lvl3pPr marL="1143000" indent="-228600" eaLnBrk="0" hangingPunct="0">
              <a:defRPr sz="2600">
                <a:solidFill>
                  <a:schemeClr val="tx1"/>
                </a:solidFill>
                <a:latin typeface="Segoe UI" pitchFamily="34" charset="0"/>
              </a:defRPr>
            </a:lvl3pPr>
            <a:lvl4pPr marL="1600200" indent="-228600" eaLnBrk="0" hangingPunct="0">
              <a:defRPr sz="2600">
                <a:solidFill>
                  <a:schemeClr val="tx1"/>
                </a:solidFill>
                <a:latin typeface="Segoe UI" pitchFamily="34" charset="0"/>
              </a:defRPr>
            </a:lvl4pPr>
            <a:lvl5pPr marL="2057400" indent="-228600" eaLnBrk="0" hangingPunct="0">
              <a:defRPr sz="2600">
                <a:solidFill>
                  <a:schemeClr val="tx1"/>
                </a:solidFill>
                <a:latin typeface="Segoe UI" pitchFamily="34" charset="0"/>
              </a:defRPr>
            </a:lvl5pPr>
            <a:lvl6pPr marL="2514600" indent="-228600" defTabSz="1304925" eaLnBrk="0" fontAlgn="base" hangingPunct="0">
              <a:spcBef>
                <a:spcPct val="0"/>
              </a:spcBef>
              <a:spcAft>
                <a:spcPct val="0"/>
              </a:spcAft>
              <a:defRPr sz="2600">
                <a:solidFill>
                  <a:schemeClr val="tx1"/>
                </a:solidFill>
                <a:latin typeface="Segoe UI" pitchFamily="34" charset="0"/>
              </a:defRPr>
            </a:lvl6pPr>
            <a:lvl7pPr marL="2971800" indent="-228600" defTabSz="1304925" eaLnBrk="0" fontAlgn="base" hangingPunct="0">
              <a:spcBef>
                <a:spcPct val="0"/>
              </a:spcBef>
              <a:spcAft>
                <a:spcPct val="0"/>
              </a:spcAft>
              <a:defRPr sz="2600">
                <a:solidFill>
                  <a:schemeClr val="tx1"/>
                </a:solidFill>
                <a:latin typeface="Segoe UI" pitchFamily="34" charset="0"/>
              </a:defRPr>
            </a:lvl7pPr>
            <a:lvl8pPr marL="3429000" indent="-228600" defTabSz="1304925" eaLnBrk="0" fontAlgn="base" hangingPunct="0">
              <a:spcBef>
                <a:spcPct val="0"/>
              </a:spcBef>
              <a:spcAft>
                <a:spcPct val="0"/>
              </a:spcAft>
              <a:defRPr sz="2600">
                <a:solidFill>
                  <a:schemeClr val="tx1"/>
                </a:solidFill>
                <a:latin typeface="Segoe UI" pitchFamily="34" charset="0"/>
              </a:defRPr>
            </a:lvl8pPr>
            <a:lvl9pPr marL="3886200" indent="-228600" defTabSz="1304925" eaLnBrk="0" fontAlgn="base" hangingPunct="0">
              <a:spcBef>
                <a:spcPct val="0"/>
              </a:spcBef>
              <a:spcAft>
                <a:spcPct val="0"/>
              </a:spcAft>
              <a:defRPr sz="2600">
                <a:solidFill>
                  <a:schemeClr val="tx1"/>
                </a:solidFill>
                <a:latin typeface="Segoe UI" pitchFamily="34" charset="0"/>
              </a:defRPr>
            </a:lvl9pPr>
          </a:lstStyle>
          <a:p>
            <a:pPr eaLnBrk="1" hangingPunct="1"/>
            <a:r>
              <a:rPr lang="en-US" sz="1800" dirty="0">
                <a:latin typeface="+mn-lt"/>
              </a:rPr>
              <a:t>Aero Acoustic Wind Tunnel</a:t>
            </a:r>
          </a:p>
        </p:txBody>
      </p:sp>
    </p:spTree>
    <p:extLst>
      <p:ext uri="{BB962C8B-B14F-4D97-AF65-F5344CB8AC3E}">
        <p14:creationId xmlns:p14="http://schemas.microsoft.com/office/powerpoint/2010/main" xmlns="" val="24266983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63</a:t>
            </a:fld>
            <a:endParaRPr lang="en-US"/>
          </a:p>
        </p:txBody>
      </p:sp>
      <p:sp>
        <p:nvSpPr>
          <p:cNvPr id="5" name="Rectangle 4"/>
          <p:cNvSpPr/>
          <p:nvPr/>
        </p:nvSpPr>
        <p:spPr>
          <a:xfrm>
            <a:off x="533400" y="914400"/>
            <a:ext cx="8001000" cy="954107"/>
          </a:xfrm>
          <a:prstGeom prst="rect">
            <a:avLst/>
          </a:prstGeom>
        </p:spPr>
        <p:txBody>
          <a:bodyPr wrap="square">
            <a:spAutoFit/>
          </a:bodyPr>
          <a:lstStyle/>
          <a:p>
            <a:r>
              <a:rPr lang="en-US" sz="2800" b="1" dirty="0">
                <a:solidFill>
                  <a:srgbClr val="0070C0"/>
                </a:solidFill>
              </a:rPr>
              <a:t>Role of Non Liner FE Codes in Aerodynamics &amp; Vehicle Crash Simulations</a:t>
            </a:r>
            <a:endParaRPr lang="en-IN" sz="2800" b="1" dirty="0">
              <a:solidFill>
                <a:srgbClr val="0070C0"/>
              </a:solidFill>
            </a:endParaRPr>
          </a:p>
        </p:txBody>
      </p:sp>
      <p:pic>
        <p:nvPicPr>
          <p:cNvPr id="10" name="Picture 5"/>
          <p:cNvPicPr>
            <a:picLocks noChangeAspect="1"/>
          </p:cNvPicPr>
          <p:nvPr/>
        </p:nvPicPr>
        <p:blipFill>
          <a:blip r:embed="rId4">
            <a:extLst>
              <a:ext uri="{28A0092B-C50C-407E-A947-70E740481C1C}">
                <a14:useLocalDpi xmlns:a14="http://schemas.microsoft.com/office/drawing/2010/main" xmlns="" val="0"/>
              </a:ext>
            </a:extLst>
          </a:blip>
          <a:srcRect l="26575" t="31250" r="24368" b="19241"/>
          <a:stretch>
            <a:fillRect/>
          </a:stretch>
        </p:blipFill>
        <p:spPr bwMode="auto">
          <a:xfrm>
            <a:off x="685800" y="2204184"/>
            <a:ext cx="4188702" cy="2992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6"/>
          <p:cNvSpPr>
            <a:spLocks noChangeArrowheads="1"/>
          </p:cNvSpPr>
          <p:nvPr/>
        </p:nvSpPr>
        <p:spPr bwMode="auto">
          <a:xfrm>
            <a:off x="990600" y="5219005"/>
            <a:ext cx="30036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000" dirty="0">
                <a:cs typeface="Segoe UI Semilight" pitchFamily="34" charset="0"/>
              </a:rPr>
              <a:t>Cabin air flow simulation</a:t>
            </a:r>
          </a:p>
        </p:txBody>
      </p:sp>
      <p:pic>
        <p:nvPicPr>
          <p:cNvPr id="14" name="Picture 8"/>
          <p:cNvPicPr>
            <a:picLocks noChangeAspect="1"/>
          </p:cNvPicPr>
          <p:nvPr/>
        </p:nvPicPr>
        <p:blipFill>
          <a:blip r:embed="rId5">
            <a:extLst>
              <a:ext uri="{28A0092B-C50C-407E-A947-70E740481C1C}">
                <a14:useLocalDpi xmlns:a14="http://schemas.microsoft.com/office/drawing/2010/main" xmlns="" val="0"/>
              </a:ext>
            </a:extLst>
          </a:blip>
          <a:srcRect l="32639" t="13113" r="29466" b="12868"/>
          <a:stretch>
            <a:fillRect/>
          </a:stretch>
        </p:blipFill>
        <p:spPr bwMode="auto">
          <a:xfrm>
            <a:off x="5266816" y="1988516"/>
            <a:ext cx="3305963" cy="36305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Rectangle 9"/>
          <p:cNvSpPr>
            <a:spLocks noChangeArrowheads="1"/>
          </p:cNvSpPr>
          <p:nvPr/>
        </p:nvSpPr>
        <p:spPr bwMode="auto">
          <a:xfrm>
            <a:off x="4874502" y="5619115"/>
            <a:ext cx="400875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en-US" sz="2000" dirty="0">
                <a:cs typeface="Segoe UI Semilight" pitchFamily="34" charset="0"/>
              </a:rPr>
              <a:t>FE Model and Crash Simulation</a:t>
            </a:r>
            <a:endParaRPr lang="en-US" sz="1400" dirty="0">
              <a:cs typeface="Segoe UI Semilight" pitchFamily="34" charset="0"/>
            </a:endParaRPr>
          </a:p>
        </p:txBody>
      </p:sp>
    </p:spTree>
    <p:extLst>
      <p:ext uri="{BB962C8B-B14F-4D97-AF65-F5344CB8AC3E}">
        <p14:creationId xmlns:p14="http://schemas.microsoft.com/office/powerpoint/2010/main" xmlns="" val="242669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64</a:t>
            </a:fld>
            <a:endParaRPr lang="en-US"/>
          </a:p>
        </p:txBody>
      </p:sp>
      <p:sp>
        <p:nvSpPr>
          <p:cNvPr id="5" name="Rectangle 4"/>
          <p:cNvSpPr/>
          <p:nvPr/>
        </p:nvSpPr>
        <p:spPr>
          <a:xfrm>
            <a:off x="533400" y="914400"/>
            <a:ext cx="8382000" cy="523220"/>
          </a:xfrm>
          <a:prstGeom prst="rect">
            <a:avLst/>
          </a:prstGeom>
        </p:spPr>
        <p:txBody>
          <a:bodyPr wrap="square">
            <a:spAutoFit/>
          </a:bodyPr>
          <a:lstStyle/>
          <a:p>
            <a:r>
              <a:rPr lang="en-US" sz="2800" b="1" dirty="0">
                <a:solidFill>
                  <a:srgbClr val="0070C0"/>
                </a:solidFill>
              </a:rPr>
              <a:t>Instrumented Dummies and Electronic Measurements</a:t>
            </a:r>
            <a:endParaRPr lang="en-IN" sz="2800" b="1" dirty="0">
              <a:solidFill>
                <a:srgbClr val="0070C0"/>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1032" y="1905000"/>
            <a:ext cx="7863368" cy="3424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266983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65</a:t>
            </a:fld>
            <a:endParaRPr lang="en-US"/>
          </a:p>
        </p:txBody>
      </p:sp>
      <p:sp>
        <p:nvSpPr>
          <p:cNvPr id="5" name="Rectangle 4"/>
          <p:cNvSpPr/>
          <p:nvPr/>
        </p:nvSpPr>
        <p:spPr>
          <a:xfrm>
            <a:off x="685800" y="2819400"/>
            <a:ext cx="7620000" cy="1077218"/>
          </a:xfrm>
          <a:prstGeom prst="rect">
            <a:avLst/>
          </a:prstGeom>
        </p:spPr>
        <p:txBody>
          <a:bodyPr wrap="square">
            <a:spAutoFit/>
          </a:bodyPr>
          <a:lstStyle/>
          <a:p>
            <a:pPr algn="ctr"/>
            <a:r>
              <a:rPr lang="en-US" sz="3200" b="1" dirty="0">
                <a:solidFill>
                  <a:srgbClr val="002060"/>
                </a:solidFill>
              </a:rPr>
              <a:t>Development of International Vehicle Regulations</a:t>
            </a:r>
          </a:p>
        </p:txBody>
      </p:sp>
    </p:spTree>
    <p:extLst>
      <p:ext uri="{BB962C8B-B14F-4D97-AF65-F5344CB8AC3E}">
        <p14:creationId xmlns:p14="http://schemas.microsoft.com/office/powerpoint/2010/main" xmlns="" val="2855539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66</a:t>
            </a:fld>
            <a:endParaRPr lang="en-US"/>
          </a:p>
        </p:txBody>
      </p:sp>
      <p:sp>
        <p:nvSpPr>
          <p:cNvPr id="5" name="Rectangle 4"/>
          <p:cNvSpPr/>
          <p:nvPr/>
        </p:nvSpPr>
        <p:spPr>
          <a:xfrm>
            <a:off x="517451" y="838200"/>
            <a:ext cx="3968651" cy="523220"/>
          </a:xfrm>
          <a:prstGeom prst="rect">
            <a:avLst/>
          </a:prstGeom>
        </p:spPr>
        <p:txBody>
          <a:bodyPr wrap="none">
            <a:spAutoFit/>
          </a:bodyPr>
          <a:lstStyle/>
          <a:p>
            <a:pPr>
              <a:spcBef>
                <a:spcPct val="0"/>
              </a:spcBef>
            </a:pPr>
            <a:r>
              <a:rPr lang="en-US" sz="2800" b="1" dirty="0">
                <a:solidFill>
                  <a:srgbClr val="0070C0"/>
                </a:solidFill>
              </a:rPr>
              <a:t>Regulatory Requirements</a:t>
            </a:r>
          </a:p>
        </p:txBody>
      </p:sp>
      <p:sp>
        <p:nvSpPr>
          <p:cNvPr id="10" name="Text Placeholder 2"/>
          <p:cNvSpPr txBox="1">
            <a:spLocks/>
          </p:cNvSpPr>
          <p:nvPr/>
        </p:nvSpPr>
        <p:spPr>
          <a:xfrm>
            <a:off x="588335" y="1447800"/>
            <a:ext cx="7848600" cy="3131366"/>
          </a:xfrm>
          <a:prstGeom prst="rect">
            <a:avLst/>
          </a:prstGeom>
        </p:spPr>
        <p:txBody>
          <a:bodyPr vert="horz" lIns="91440" tIns="45720" rIns="91440" bIns="45720" rtlCol="0">
            <a:normAutofit fontScale="2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306220">
              <a:buNone/>
              <a:defRPr/>
            </a:pPr>
            <a:r>
              <a:rPr lang="en-US" sz="8000" dirty="0"/>
              <a:t>In most countries, regulatory requirements for registration approval apply to technical specifications within the following areas</a:t>
            </a:r>
          </a:p>
          <a:p>
            <a:pPr marL="457200" lvl="4" indent="-457200" defTabSz="1306220">
              <a:buFont typeface="+mj-lt"/>
              <a:buAutoNum type="arabicPeriod"/>
              <a:defRPr/>
            </a:pPr>
            <a:r>
              <a:rPr lang="en-US" sz="8000" dirty="0"/>
              <a:t>Active safety (accident prevention)</a:t>
            </a:r>
          </a:p>
          <a:p>
            <a:pPr marL="1093788" lvl="5" indent="-514350">
              <a:defRPr/>
            </a:pPr>
            <a:r>
              <a:rPr lang="en-US" sz="8000" dirty="0"/>
              <a:t>Brake systems</a:t>
            </a:r>
          </a:p>
          <a:p>
            <a:pPr marL="1093788" lvl="5" indent="-514350">
              <a:defRPr/>
            </a:pPr>
            <a:r>
              <a:rPr lang="en-US" sz="8000" dirty="0"/>
              <a:t>Driver’s field of vision</a:t>
            </a:r>
          </a:p>
          <a:p>
            <a:pPr marL="1093788" lvl="5" indent="-514350">
              <a:defRPr/>
            </a:pPr>
            <a:r>
              <a:rPr lang="en-US" sz="8000" dirty="0"/>
              <a:t>Tires</a:t>
            </a:r>
          </a:p>
          <a:p>
            <a:pPr marL="1093788" lvl="5" indent="-514350">
              <a:defRPr/>
            </a:pPr>
            <a:r>
              <a:rPr lang="en-US" sz="8000" dirty="0"/>
              <a:t>Lighting</a:t>
            </a:r>
          </a:p>
          <a:p>
            <a:pPr marL="1093788" lvl="5" indent="-514350">
              <a:defRPr/>
            </a:pPr>
            <a:r>
              <a:rPr lang="en-US" sz="8000" dirty="0"/>
              <a:t>Electro-magnetic immunity</a:t>
            </a:r>
          </a:p>
          <a:p>
            <a:pPr marL="0" indent="0" defTabSz="1306220">
              <a:buNone/>
              <a:defRPr/>
            </a:pPr>
            <a:r>
              <a:rPr lang="en-US" sz="8000" dirty="0"/>
              <a:t>2. Passive safety (injury mitigation)</a:t>
            </a:r>
          </a:p>
          <a:p>
            <a:pPr marL="1093788" lvl="5" indent="-457200">
              <a:defRPr/>
            </a:pPr>
            <a:r>
              <a:rPr lang="en-US" sz="8000" dirty="0"/>
              <a:t>Emissions</a:t>
            </a:r>
          </a:p>
          <a:p>
            <a:pPr marL="1093788" lvl="5" indent="-457200">
              <a:defRPr/>
            </a:pPr>
            <a:r>
              <a:rPr lang="en-US" sz="8000" dirty="0"/>
              <a:t>Exhaust gas</a:t>
            </a:r>
          </a:p>
          <a:p>
            <a:pPr marL="1093788" lvl="5" indent="-457200">
              <a:defRPr/>
            </a:pPr>
            <a:r>
              <a:rPr lang="en-US" sz="8000" dirty="0"/>
              <a:t>Noise</a:t>
            </a:r>
          </a:p>
          <a:p>
            <a:pPr marL="0" indent="0" defTabSz="1306220">
              <a:buNone/>
              <a:defRPr/>
            </a:pPr>
            <a:r>
              <a:rPr lang="en-US" sz="8000" dirty="0"/>
              <a:t>3. Theft deterrence</a:t>
            </a:r>
          </a:p>
          <a:p>
            <a:pPr marL="0" indent="0" defTabSz="1306220">
              <a:buNone/>
              <a:defRPr/>
            </a:pPr>
            <a:r>
              <a:rPr lang="en-US" sz="8000" dirty="0"/>
              <a:t>4. Position of license plate, manufacturer’s plate, VIN etc.</a:t>
            </a:r>
          </a:p>
          <a:p>
            <a:pPr marL="0" indent="0" defTabSz="1306220">
              <a:buNone/>
              <a:defRPr/>
            </a:pPr>
            <a:r>
              <a:rPr lang="en-US" sz="8000" dirty="0"/>
              <a:t>5. Engine power</a:t>
            </a:r>
          </a:p>
          <a:p>
            <a:pPr marL="0" indent="0" defTabSz="1306220">
              <a:buNone/>
              <a:defRPr/>
            </a:pPr>
            <a:r>
              <a:rPr lang="en-US" sz="8000" dirty="0"/>
              <a:t>6. Weights and dimensions</a:t>
            </a:r>
          </a:p>
          <a:p>
            <a:pPr marL="4049306" lvl="5" indent="-457200">
              <a:defRPr/>
            </a:pPr>
            <a:endParaRPr lang="en-US" sz="2400" dirty="0"/>
          </a:p>
        </p:txBody>
      </p:sp>
    </p:spTree>
    <p:extLst>
      <p:ext uri="{BB962C8B-B14F-4D97-AF65-F5344CB8AC3E}">
        <p14:creationId xmlns:p14="http://schemas.microsoft.com/office/powerpoint/2010/main" xmlns="" val="18606879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67</a:t>
            </a:fld>
            <a:endParaRPr lang="en-US"/>
          </a:p>
        </p:txBody>
      </p:sp>
      <p:sp>
        <p:nvSpPr>
          <p:cNvPr id="5" name="Rectangle 4"/>
          <p:cNvSpPr/>
          <p:nvPr/>
        </p:nvSpPr>
        <p:spPr>
          <a:xfrm>
            <a:off x="571500" y="914400"/>
            <a:ext cx="7848600" cy="954107"/>
          </a:xfrm>
          <a:prstGeom prst="rect">
            <a:avLst/>
          </a:prstGeom>
        </p:spPr>
        <p:txBody>
          <a:bodyPr wrap="square">
            <a:spAutoFit/>
          </a:bodyPr>
          <a:lstStyle/>
          <a:p>
            <a:r>
              <a:rPr lang="en-US" sz="2800" b="1" dirty="0">
                <a:solidFill>
                  <a:srgbClr val="0070C0"/>
                </a:solidFill>
              </a:rPr>
              <a:t>Increase in number of International Vehicle regulations </a:t>
            </a:r>
            <a:endParaRPr lang="en-IN" sz="2800" b="1" dirty="0">
              <a:solidFill>
                <a:srgbClr val="0070C0"/>
              </a:solidFill>
            </a:endParaRPr>
          </a:p>
        </p:txBody>
      </p:sp>
      <p:pic>
        <p:nvPicPr>
          <p:cNvPr id="10"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914400" y="1981200"/>
            <a:ext cx="5926138" cy="3716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606879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68</a:t>
            </a:fld>
            <a:endParaRPr lang="en-US"/>
          </a:p>
        </p:txBody>
      </p:sp>
      <p:sp>
        <p:nvSpPr>
          <p:cNvPr id="5" name="Rectangle 4"/>
          <p:cNvSpPr/>
          <p:nvPr/>
        </p:nvSpPr>
        <p:spPr>
          <a:xfrm>
            <a:off x="538716" y="914400"/>
            <a:ext cx="5693738" cy="523220"/>
          </a:xfrm>
          <a:prstGeom prst="rect">
            <a:avLst/>
          </a:prstGeom>
        </p:spPr>
        <p:txBody>
          <a:bodyPr wrap="none">
            <a:spAutoFit/>
          </a:bodyPr>
          <a:lstStyle/>
          <a:p>
            <a:pPr>
              <a:spcBef>
                <a:spcPct val="0"/>
              </a:spcBef>
            </a:pPr>
            <a:r>
              <a:rPr lang="en-US" sz="2800" b="1" dirty="0">
                <a:solidFill>
                  <a:srgbClr val="0070C0"/>
                </a:solidFill>
              </a:rPr>
              <a:t>Regulating and Certifying Authorities</a:t>
            </a:r>
          </a:p>
        </p:txBody>
      </p:sp>
      <p:sp>
        <p:nvSpPr>
          <p:cNvPr id="10" name="Rectangle 6"/>
          <p:cNvSpPr>
            <a:spLocks noChangeArrowheads="1"/>
          </p:cNvSpPr>
          <p:nvPr/>
        </p:nvSpPr>
        <p:spPr bwMode="auto">
          <a:xfrm>
            <a:off x="569729" y="1437620"/>
            <a:ext cx="783272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dirty="0">
                <a:latin typeface="Segoe UI Symbol" pitchFamily="34" charset="0"/>
                <a:ea typeface="Segoe UI Symbol" pitchFamily="34" charset="0"/>
                <a:cs typeface="Segoe UI Symbol" pitchFamily="34" charset="0"/>
              </a:rPr>
              <a:t>In the U.S., the </a:t>
            </a:r>
            <a:r>
              <a:rPr lang="en-US" i="1" dirty="0">
                <a:latin typeface="Segoe UI Symbol" pitchFamily="34" charset="0"/>
                <a:ea typeface="Segoe UI Symbol" pitchFamily="34" charset="0"/>
                <a:cs typeface="Segoe UI Symbol" pitchFamily="34" charset="0"/>
              </a:rPr>
              <a:t>National Highway Traffic Safety Administration </a:t>
            </a:r>
            <a:r>
              <a:rPr lang="en-US" dirty="0">
                <a:latin typeface="Segoe UI Symbol" pitchFamily="34" charset="0"/>
                <a:ea typeface="Segoe UI Symbol" pitchFamily="34" charset="0"/>
                <a:cs typeface="Segoe UI Symbol" pitchFamily="34" charset="0"/>
              </a:rPr>
              <a:t>(</a:t>
            </a:r>
            <a:r>
              <a:rPr lang="en-US" b="1" dirty="0">
                <a:latin typeface="Segoe UI Symbol" pitchFamily="34" charset="0"/>
                <a:ea typeface="Segoe UI Symbol" pitchFamily="34" charset="0"/>
                <a:cs typeface="Segoe UI Symbol" pitchFamily="34" charset="0"/>
              </a:rPr>
              <a:t>NHTSA</a:t>
            </a:r>
            <a:r>
              <a:rPr lang="en-US" dirty="0">
                <a:latin typeface="Segoe UI Symbol" pitchFamily="34" charset="0"/>
                <a:ea typeface="Segoe UI Symbol" pitchFamily="34" charset="0"/>
                <a:cs typeface="Segoe UI Symbol" pitchFamily="34" charset="0"/>
              </a:rPr>
              <a:t>) has a legislative mandate to issue safety standards and regulations – the so-called </a:t>
            </a:r>
            <a:r>
              <a:rPr lang="en-US" i="1" dirty="0">
                <a:latin typeface="Segoe UI Symbol" pitchFamily="34" charset="0"/>
                <a:ea typeface="Segoe UI Symbol" pitchFamily="34" charset="0"/>
                <a:cs typeface="Segoe UI Symbol" pitchFamily="34" charset="0"/>
              </a:rPr>
              <a:t>Federal Motor Vehicle Safety Standards </a:t>
            </a:r>
            <a:r>
              <a:rPr lang="en-US" dirty="0">
                <a:latin typeface="Segoe UI Symbol" pitchFamily="34" charset="0"/>
                <a:ea typeface="Segoe UI Symbol" pitchFamily="34" charset="0"/>
                <a:cs typeface="Segoe UI Symbol" pitchFamily="34" charset="0"/>
              </a:rPr>
              <a:t>(</a:t>
            </a:r>
            <a:r>
              <a:rPr lang="en-US" b="1" dirty="0">
                <a:latin typeface="Segoe UI Symbol" pitchFamily="34" charset="0"/>
                <a:ea typeface="Segoe UI Symbol" pitchFamily="34" charset="0"/>
                <a:cs typeface="Segoe UI Symbol" pitchFamily="34" charset="0"/>
              </a:rPr>
              <a:t>FMVSS</a:t>
            </a:r>
            <a:r>
              <a:rPr lang="en-US" dirty="0">
                <a:latin typeface="Segoe UI Symbol" pitchFamily="34" charset="0"/>
                <a:ea typeface="Segoe UI Symbol" pitchFamily="34" charset="0"/>
                <a:cs typeface="Segoe UI Symbol" pitchFamily="34" charset="0"/>
              </a:rPr>
              <a:t>)</a:t>
            </a:r>
            <a:endParaRPr lang="en-US" sz="1600" dirty="0">
              <a:latin typeface="Segoe UI Symbol" pitchFamily="34" charset="0"/>
              <a:ea typeface="Segoe UI Symbol" pitchFamily="34" charset="0"/>
              <a:cs typeface="Segoe UI Symbol" pitchFamily="34" charset="0"/>
            </a:endParaRPr>
          </a:p>
        </p:txBody>
      </p:sp>
      <p:sp>
        <p:nvSpPr>
          <p:cNvPr id="12" name="Rectangle 7"/>
          <p:cNvSpPr>
            <a:spLocks noChangeArrowheads="1"/>
          </p:cNvSpPr>
          <p:nvPr/>
        </p:nvSpPr>
        <p:spPr bwMode="auto">
          <a:xfrm>
            <a:off x="549275" y="2709863"/>
            <a:ext cx="7832725" cy="4108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just"/>
            <a:r>
              <a:rPr lang="en-US" sz="2000" dirty="0">
                <a:ea typeface="Segoe UI Symbol" pitchFamily="34" charset="0"/>
                <a:cs typeface="Segoe UI Symbol" pitchFamily="34" charset="0"/>
              </a:rPr>
              <a:t>In Other countries similar bodies exist which mandate safety standards and regulate the introduction of new vehicles / import of international brands. </a:t>
            </a:r>
          </a:p>
          <a:p>
            <a:pPr algn="just"/>
            <a:endParaRPr lang="en-US" sz="2000" dirty="0">
              <a:ea typeface="Segoe UI Symbol" pitchFamily="34" charset="0"/>
              <a:cs typeface="Segoe UI Symbol" pitchFamily="34" charset="0"/>
            </a:endParaRPr>
          </a:p>
          <a:p>
            <a:pPr algn="just"/>
            <a:r>
              <a:rPr lang="en-US" sz="2000" dirty="0"/>
              <a:t>ARAI / ICAT / NATRIP in INDIA</a:t>
            </a:r>
          </a:p>
          <a:p>
            <a:pPr algn="just"/>
            <a:endParaRPr lang="en-US" sz="1000" dirty="0">
              <a:ea typeface="Segoe UI Symbol" pitchFamily="34" charset="0"/>
              <a:cs typeface="Segoe UI Symbol" pitchFamily="34" charset="0"/>
            </a:endParaRPr>
          </a:p>
          <a:p>
            <a:pPr algn="just"/>
            <a:r>
              <a:rPr lang="en-US" sz="2000" dirty="0">
                <a:ea typeface="Segoe UI Symbol" pitchFamily="34" charset="0"/>
                <a:cs typeface="Segoe UI Symbol" pitchFamily="34" charset="0"/>
              </a:rPr>
              <a:t>ARAI: Automotive Research Association of India (</a:t>
            </a:r>
            <a:r>
              <a:rPr lang="en-US" sz="2000" i="1" dirty="0">
                <a:hlinkClick r:id="rId4"/>
              </a:rPr>
              <a:t>https://www.</a:t>
            </a:r>
            <a:r>
              <a:rPr lang="en-US" sz="2000" b="1" i="1" dirty="0">
                <a:hlinkClick r:id="rId4"/>
              </a:rPr>
              <a:t>arai</a:t>
            </a:r>
            <a:r>
              <a:rPr lang="en-US" sz="2000" i="1" dirty="0">
                <a:hlinkClick r:id="rId4"/>
              </a:rPr>
              <a:t>india.com</a:t>
            </a:r>
            <a:r>
              <a:rPr lang="en-US" sz="2000" i="1" dirty="0"/>
              <a:t> )</a:t>
            </a:r>
            <a:endParaRPr lang="en-US" sz="2000" dirty="0"/>
          </a:p>
          <a:p>
            <a:pPr algn="just"/>
            <a:endParaRPr lang="en-US" sz="1100" dirty="0">
              <a:ea typeface="Segoe UI Symbol" pitchFamily="34" charset="0"/>
              <a:cs typeface="Segoe UI Symbol" pitchFamily="34" charset="0"/>
            </a:endParaRPr>
          </a:p>
          <a:p>
            <a:pPr algn="just"/>
            <a:r>
              <a:rPr lang="en-US" sz="2000" dirty="0">
                <a:ea typeface="Segoe UI Symbol" pitchFamily="34" charset="0"/>
                <a:cs typeface="Segoe UI Symbol" pitchFamily="34" charset="0"/>
              </a:rPr>
              <a:t>ICAT : International Centre for Automotive Technology (</a:t>
            </a:r>
            <a:r>
              <a:rPr lang="en-US" sz="2000" dirty="0">
                <a:ea typeface="Segoe UI Symbol" pitchFamily="34" charset="0"/>
                <a:cs typeface="Segoe UI Symbol" pitchFamily="34" charset="0"/>
                <a:hlinkClick r:id="rId5"/>
              </a:rPr>
              <a:t>http://icat.in/index.php</a:t>
            </a:r>
            <a:r>
              <a:rPr lang="en-US" sz="2000" dirty="0">
                <a:ea typeface="Segoe UI Symbol" pitchFamily="34" charset="0"/>
                <a:cs typeface="Segoe UI Symbol" pitchFamily="34" charset="0"/>
              </a:rPr>
              <a:t>)</a:t>
            </a:r>
          </a:p>
          <a:p>
            <a:pPr algn="just"/>
            <a:r>
              <a:rPr lang="en-US" sz="2000" dirty="0" err="1">
                <a:ea typeface="Segoe UI Symbol" pitchFamily="34" charset="0"/>
                <a:cs typeface="Segoe UI Symbol" pitchFamily="34" charset="0"/>
              </a:rPr>
              <a:t>NATRiP</a:t>
            </a:r>
            <a:r>
              <a:rPr lang="en-US" sz="2000" dirty="0">
                <a:ea typeface="Segoe UI Symbol" pitchFamily="34" charset="0"/>
                <a:cs typeface="Segoe UI Symbol" pitchFamily="34" charset="0"/>
              </a:rPr>
              <a:t>: National Automotive Testing and R&amp;D Infrastructure Project (</a:t>
            </a:r>
            <a:r>
              <a:rPr lang="en-US" sz="2000" dirty="0">
                <a:ea typeface="Segoe UI Symbol" pitchFamily="34" charset="0"/>
                <a:cs typeface="Segoe UI Symbol" pitchFamily="34" charset="0"/>
                <a:hlinkClick r:id="rId6"/>
              </a:rPr>
              <a:t>http://www.natrip.in</a:t>
            </a:r>
            <a:r>
              <a:rPr lang="en-US" sz="2000" dirty="0">
                <a:ea typeface="Segoe UI Symbol" pitchFamily="34" charset="0"/>
                <a:cs typeface="Segoe UI Symbol" pitchFamily="34" charset="0"/>
              </a:rPr>
              <a:t> )</a:t>
            </a:r>
          </a:p>
          <a:p>
            <a:pPr algn="just"/>
            <a:endParaRPr lang="en-US" sz="2000" dirty="0">
              <a:ea typeface="Segoe UI Symbol" pitchFamily="34" charset="0"/>
              <a:cs typeface="Segoe UI Symbol" pitchFamily="34" charset="0"/>
            </a:endParaRPr>
          </a:p>
        </p:txBody>
      </p:sp>
    </p:spTree>
    <p:extLst>
      <p:ext uri="{BB962C8B-B14F-4D97-AF65-F5344CB8AC3E}">
        <p14:creationId xmlns:p14="http://schemas.microsoft.com/office/powerpoint/2010/main" xmlns="" val="18606879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69</a:t>
            </a:fld>
            <a:endParaRPr lang="en-US"/>
          </a:p>
        </p:txBody>
      </p:sp>
      <p:sp>
        <p:nvSpPr>
          <p:cNvPr id="5" name="Rectangle 4"/>
          <p:cNvSpPr/>
          <p:nvPr/>
        </p:nvSpPr>
        <p:spPr>
          <a:xfrm>
            <a:off x="533400" y="838200"/>
            <a:ext cx="1608133" cy="523220"/>
          </a:xfrm>
          <a:prstGeom prst="rect">
            <a:avLst/>
          </a:prstGeom>
        </p:spPr>
        <p:txBody>
          <a:bodyPr wrap="none">
            <a:spAutoFit/>
          </a:bodyPr>
          <a:lstStyle/>
          <a:p>
            <a:pPr>
              <a:spcBef>
                <a:spcPct val="0"/>
              </a:spcBef>
            </a:pPr>
            <a:r>
              <a:rPr lang="en-US" sz="2800" b="1" dirty="0">
                <a:solidFill>
                  <a:srgbClr val="0070C0"/>
                </a:solidFill>
              </a:rPr>
              <a:t>Summary</a:t>
            </a:r>
          </a:p>
        </p:txBody>
      </p:sp>
      <p:sp>
        <p:nvSpPr>
          <p:cNvPr id="10" name="Text Placeholder 2"/>
          <p:cNvSpPr txBox="1">
            <a:spLocks/>
          </p:cNvSpPr>
          <p:nvPr/>
        </p:nvSpPr>
        <p:spPr>
          <a:xfrm>
            <a:off x="659219" y="1369616"/>
            <a:ext cx="7391400" cy="62626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lgn="just">
              <a:spcBef>
                <a:spcPts val="863"/>
              </a:spcBef>
              <a:buFont typeface="Segoe UI" pitchFamily="34" charset="0"/>
              <a:buAutoNum type="arabicPeriod"/>
            </a:pPr>
            <a:r>
              <a:rPr lang="en-US" dirty="0"/>
              <a:t>Automotive Industry has come of age from a pure play mechanical dominated industry to highly interdisciplinary industry</a:t>
            </a:r>
          </a:p>
          <a:p>
            <a:pPr marL="457200" indent="-457200" algn="just">
              <a:spcBef>
                <a:spcPts val="863"/>
              </a:spcBef>
              <a:buFont typeface="Segoe UI" pitchFamily="34" charset="0"/>
              <a:buAutoNum type="arabicPeriod"/>
            </a:pPr>
            <a:r>
              <a:rPr lang="en-US" dirty="0"/>
              <a:t>Automotive Electronics has been playing significant role in the Systems and Sub Systems design in Automobiles</a:t>
            </a:r>
          </a:p>
          <a:p>
            <a:pPr marL="457200" indent="-457200" algn="just">
              <a:spcBef>
                <a:spcPts val="863"/>
              </a:spcBef>
              <a:buFont typeface="Segoe UI" pitchFamily="34" charset="0"/>
              <a:buAutoNum type="arabicPeriod"/>
            </a:pPr>
            <a:r>
              <a:rPr lang="en-US" dirty="0"/>
              <a:t>Nearly 40% of the cost being paid to a Car is now towards its Electronics and Software</a:t>
            </a:r>
          </a:p>
          <a:p>
            <a:pPr marL="457200" indent="-457200" algn="just">
              <a:spcBef>
                <a:spcPts val="863"/>
              </a:spcBef>
              <a:buFont typeface="Segoe UI" pitchFamily="34" charset="0"/>
              <a:buAutoNum type="arabicPeriod"/>
            </a:pPr>
            <a:r>
              <a:rPr lang="en-US" dirty="0"/>
              <a:t>Internationalization of Auto Industry has created multilayered Tiered organizations</a:t>
            </a:r>
          </a:p>
          <a:p>
            <a:pPr marL="457200" indent="-457200" algn="just">
              <a:spcBef>
                <a:spcPts val="863"/>
              </a:spcBef>
              <a:buFont typeface="Segoe UI" pitchFamily="34" charset="0"/>
              <a:buAutoNum type="arabicPeriod"/>
            </a:pPr>
            <a:r>
              <a:rPr lang="en-US" dirty="0"/>
              <a:t>Virtual Simulations and use of high end test benches is dominating the design and development process</a:t>
            </a:r>
          </a:p>
          <a:p>
            <a:pPr marL="457200" indent="-457200" algn="just">
              <a:spcBef>
                <a:spcPts val="863"/>
              </a:spcBef>
              <a:buFont typeface="Segoe UI" pitchFamily="34" charset="0"/>
              <a:buAutoNum type="arabicPeriod"/>
            </a:pPr>
            <a:r>
              <a:rPr lang="en-US" dirty="0"/>
              <a:t>Interdisciplinary Engineers have a Significant role to play during the years to come.</a:t>
            </a:r>
          </a:p>
        </p:txBody>
      </p:sp>
    </p:spTree>
    <p:extLst>
      <p:ext uri="{BB962C8B-B14F-4D97-AF65-F5344CB8AC3E}">
        <p14:creationId xmlns:p14="http://schemas.microsoft.com/office/powerpoint/2010/main" xmlns="" val="1860687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a:t>
            </a:fld>
            <a:endParaRPr lang="en-US"/>
          </a:p>
        </p:txBody>
      </p:sp>
      <p:sp>
        <p:nvSpPr>
          <p:cNvPr id="9" name="Rectangle 3"/>
          <p:cNvSpPr>
            <a:spLocks noChangeArrowheads="1"/>
          </p:cNvSpPr>
          <p:nvPr/>
        </p:nvSpPr>
        <p:spPr bwMode="auto">
          <a:xfrm>
            <a:off x="892173" y="1447800"/>
            <a:ext cx="7961313"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86365" tIns="42426" rIns="86365" bIns="42426" anchorCtr="1"/>
          <a:lstStyle/>
          <a:p>
            <a:pPr marL="1009650" lvl="1" indent="-360363" defTabSz="873125">
              <a:spcBef>
                <a:spcPct val="30000"/>
              </a:spcBef>
              <a:buClr>
                <a:schemeClr val="tx2"/>
              </a:buClr>
              <a:buSzPct val="81000"/>
              <a:buFont typeface="Wingdings" pitchFamily="2" charset="2"/>
              <a:buChar char="o"/>
            </a:pPr>
            <a:r>
              <a:rPr lang="en-US" sz="2200" b="1" dirty="0">
                <a:latin typeface="Calibri" pitchFamily="34" charset="0"/>
              </a:rPr>
              <a:t>Driver information and entertainment </a:t>
            </a:r>
            <a:br>
              <a:rPr lang="en-US" sz="2200" b="1" dirty="0">
                <a:latin typeface="Calibri" pitchFamily="34" charset="0"/>
              </a:rPr>
            </a:br>
            <a:r>
              <a:rPr lang="en-US" sz="1900" b="1" dirty="0">
                <a:latin typeface="Calibri" pitchFamily="34" charset="0"/>
              </a:rPr>
              <a:t>e.g. radio</a:t>
            </a:r>
          </a:p>
          <a:p>
            <a:pPr marL="1009650" lvl="1" indent="-360363" defTabSz="873125">
              <a:spcBef>
                <a:spcPct val="15000"/>
              </a:spcBef>
              <a:buClr>
                <a:schemeClr val="tx2"/>
              </a:buClr>
              <a:buSzPct val="81000"/>
              <a:buFont typeface="Wingdings" pitchFamily="2" charset="2"/>
              <a:buChar char="o"/>
            </a:pPr>
            <a:r>
              <a:rPr lang="en-US" sz="2200" b="1" dirty="0">
                <a:latin typeface="Calibri" pitchFamily="34" charset="0"/>
              </a:rPr>
              <a:t>Comfort and convenience </a:t>
            </a:r>
            <a:br>
              <a:rPr lang="en-US" sz="2200" b="1" dirty="0">
                <a:latin typeface="Calibri" pitchFamily="34" charset="0"/>
              </a:rPr>
            </a:br>
            <a:r>
              <a:rPr lang="en-US" sz="1900" b="1" dirty="0">
                <a:latin typeface="Calibri" pitchFamily="34" charset="0"/>
              </a:rPr>
              <a:t>e.g. electric windows, wiper/washer, seat heating, central locking, interior light control … </a:t>
            </a:r>
          </a:p>
          <a:p>
            <a:pPr marL="1009650" lvl="1" indent="-360363" defTabSz="873125">
              <a:spcBef>
                <a:spcPct val="50000"/>
              </a:spcBef>
              <a:buClr>
                <a:schemeClr val="tx2"/>
              </a:buClr>
              <a:buSzPct val="81000"/>
            </a:pPr>
            <a:r>
              <a:rPr lang="en-US" sz="2200" b="1" dirty="0">
                <a:latin typeface="Calibri" pitchFamily="34" charset="0"/>
                <a:sym typeface="Wingdings" pitchFamily="2" charset="2"/>
              </a:rPr>
              <a:t> Low intelligence electronic systems</a:t>
            </a:r>
          </a:p>
          <a:p>
            <a:pPr marL="1009650" lvl="1" indent="-360363" defTabSz="873125">
              <a:spcBef>
                <a:spcPct val="50000"/>
              </a:spcBef>
              <a:buClr>
                <a:schemeClr val="tx2"/>
              </a:buClr>
              <a:buSzPct val="81000"/>
            </a:pPr>
            <a:r>
              <a:rPr lang="en-US" sz="2200" b="1" dirty="0">
                <a:latin typeface="Calibri" pitchFamily="34" charset="0"/>
                <a:sym typeface="Wingdings" pitchFamily="2" charset="2"/>
              </a:rPr>
              <a:t> Minor communication between systems </a:t>
            </a:r>
            <a:br>
              <a:rPr lang="en-US" sz="2200" b="1" dirty="0">
                <a:latin typeface="Calibri" pitchFamily="34" charset="0"/>
                <a:sym typeface="Wingdings" pitchFamily="2" charset="2"/>
              </a:rPr>
            </a:br>
            <a:r>
              <a:rPr lang="en-US" sz="2200" b="1" dirty="0">
                <a:latin typeface="Calibri" pitchFamily="34" charset="0"/>
                <a:sym typeface="Wingdings" pitchFamily="2" charset="2"/>
              </a:rPr>
              <a:t>(pushbutton control) </a:t>
            </a:r>
          </a:p>
          <a:p>
            <a:pPr marL="1009650" lvl="1" indent="-360363" defTabSz="873125">
              <a:spcBef>
                <a:spcPct val="50000"/>
              </a:spcBef>
              <a:buClr>
                <a:schemeClr val="tx2"/>
              </a:buClr>
              <a:buSzPct val="81000"/>
            </a:pPr>
            <a:r>
              <a:rPr lang="en-US" sz="2200" b="1" dirty="0">
                <a:latin typeface="Calibri" pitchFamily="34" charset="0"/>
                <a:sym typeface="Wingdings" pitchFamily="2" charset="2"/>
              </a:rPr>
              <a:t> No impact on engine performance </a:t>
            </a:r>
          </a:p>
          <a:p>
            <a:pPr marL="1009650" lvl="1" indent="-360363" defTabSz="873125">
              <a:spcBef>
                <a:spcPct val="50000"/>
              </a:spcBef>
              <a:buClr>
                <a:schemeClr val="tx2"/>
              </a:buClr>
              <a:buSzPct val="81000"/>
            </a:pPr>
            <a:r>
              <a:rPr lang="en-US" sz="2200" b="1" dirty="0">
                <a:latin typeface="Calibri" pitchFamily="34" charset="0"/>
                <a:sym typeface="Wingdings" pitchFamily="2" charset="2"/>
              </a:rPr>
              <a:t> No impact on driving &amp; driver skills </a:t>
            </a:r>
          </a:p>
        </p:txBody>
      </p:sp>
      <p:sp>
        <p:nvSpPr>
          <p:cNvPr id="5" name="Rectangle 4"/>
          <p:cNvSpPr/>
          <p:nvPr/>
        </p:nvSpPr>
        <p:spPr>
          <a:xfrm>
            <a:off x="533399" y="838200"/>
            <a:ext cx="8320087" cy="461665"/>
          </a:xfrm>
          <a:prstGeom prst="rect">
            <a:avLst/>
          </a:prstGeom>
        </p:spPr>
        <p:txBody>
          <a:bodyPr wrap="square">
            <a:spAutoFit/>
          </a:bodyPr>
          <a:lstStyle/>
          <a:p>
            <a:pPr marL="484188" indent="-484188" defTabSz="873125">
              <a:spcBef>
                <a:spcPct val="50000"/>
              </a:spcBef>
              <a:buClr>
                <a:schemeClr val="tx2"/>
              </a:buClr>
              <a:buSzPct val="100000"/>
            </a:pPr>
            <a:r>
              <a:rPr lang="en-US" sz="2400" b="1" dirty="0">
                <a:solidFill>
                  <a:srgbClr val="0070C0"/>
                </a:solidFill>
                <a:latin typeface="Calibri" pitchFamily="34" charset="0"/>
              </a:rPr>
              <a:t>Phase 1: Introduction of Electronics  in non-critical applications</a:t>
            </a:r>
          </a:p>
        </p:txBody>
      </p:sp>
    </p:spTree>
    <p:extLst>
      <p:ext uri="{BB962C8B-B14F-4D97-AF65-F5344CB8AC3E}">
        <p14:creationId xmlns:p14="http://schemas.microsoft.com/office/powerpoint/2010/main" xmlns="" val="2058447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70</a:t>
            </a:fld>
            <a:endParaRPr lang="en-US"/>
          </a:p>
        </p:txBody>
      </p:sp>
      <p:sp>
        <p:nvSpPr>
          <p:cNvPr id="5" name="Rectangle 4"/>
          <p:cNvSpPr/>
          <p:nvPr/>
        </p:nvSpPr>
        <p:spPr>
          <a:xfrm>
            <a:off x="0" y="3047999"/>
            <a:ext cx="9144000" cy="1828801"/>
          </a:xfrm>
          <a:prstGeom prst="rect">
            <a:avLst/>
          </a:prstGeom>
          <a:solidFill>
            <a:srgbClr val="A5EAED"/>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6" name="TextBox 5"/>
          <p:cNvSpPr txBox="1"/>
          <p:nvPr/>
        </p:nvSpPr>
        <p:spPr>
          <a:xfrm>
            <a:off x="1524000" y="3704057"/>
            <a:ext cx="6096000" cy="584775"/>
          </a:xfrm>
          <a:prstGeom prst="rect">
            <a:avLst/>
          </a:prstGeom>
          <a:noFill/>
        </p:spPr>
        <p:txBody>
          <a:bodyPr wrap="square" rtlCol="0">
            <a:spAutoFit/>
          </a:bodyPr>
          <a:lstStyle/>
          <a:p>
            <a:pPr algn="ctr"/>
            <a:r>
              <a:rPr lang="en-IN" sz="3200" b="1" dirty="0">
                <a:solidFill>
                  <a:srgbClr val="0070C0"/>
                </a:solidFill>
              </a:rPr>
              <a:t>Automotive Mechanical Systems</a:t>
            </a:r>
          </a:p>
        </p:txBody>
      </p:sp>
    </p:spTree>
    <p:extLst>
      <p:ext uri="{BB962C8B-B14F-4D97-AF65-F5344CB8AC3E}">
        <p14:creationId xmlns:p14="http://schemas.microsoft.com/office/powerpoint/2010/main" xmlns="" val="1860687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71</a:t>
            </a:fld>
            <a:endParaRPr lang="en-US"/>
          </a:p>
        </p:txBody>
      </p:sp>
      <p:sp>
        <p:nvSpPr>
          <p:cNvPr id="5" name="Rectangle 4"/>
          <p:cNvSpPr/>
          <p:nvPr/>
        </p:nvSpPr>
        <p:spPr>
          <a:xfrm>
            <a:off x="533400" y="914400"/>
            <a:ext cx="8229600" cy="523220"/>
          </a:xfrm>
          <a:prstGeom prst="rect">
            <a:avLst/>
          </a:prstGeom>
        </p:spPr>
        <p:txBody>
          <a:bodyPr wrap="square">
            <a:spAutoFit/>
          </a:bodyPr>
          <a:lstStyle/>
          <a:p>
            <a:r>
              <a:rPr lang="en-US" sz="2800" b="1" dirty="0">
                <a:solidFill>
                  <a:srgbClr val="0070C0"/>
                </a:solidFill>
              </a:rPr>
              <a:t>What are the fundamental Components of vehicle ?</a:t>
            </a:r>
            <a:endParaRPr lang="en-IN" sz="2800" b="1" dirty="0">
              <a:solidFill>
                <a:srgbClr val="0070C0"/>
              </a:solidFill>
            </a:endParaRPr>
          </a:p>
        </p:txBody>
      </p:sp>
      <p:sp>
        <p:nvSpPr>
          <p:cNvPr id="10" name="TextBox 2"/>
          <p:cNvSpPr txBox="1">
            <a:spLocks noChangeArrowheads="1"/>
          </p:cNvSpPr>
          <p:nvPr/>
        </p:nvSpPr>
        <p:spPr bwMode="auto">
          <a:xfrm>
            <a:off x="1214438" y="1928813"/>
            <a:ext cx="4537075" cy="25853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eaLnBrk="1" hangingPunct="1">
              <a:buFont typeface="Wingdings" pitchFamily="2" charset="2"/>
              <a:buChar char="§"/>
            </a:pPr>
            <a:r>
              <a:rPr lang="en-US" sz="2000" dirty="0">
                <a:latin typeface="+mn-lt"/>
              </a:rPr>
              <a:t>Engine</a:t>
            </a:r>
          </a:p>
          <a:p>
            <a:pPr marL="342900" indent="-342900" eaLnBrk="1" hangingPunct="1">
              <a:buFont typeface="Wingdings" pitchFamily="2" charset="2"/>
              <a:buChar char="§"/>
            </a:pPr>
            <a:r>
              <a:rPr lang="en-US" sz="2000" dirty="0">
                <a:latin typeface="+mn-lt"/>
              </a:rPr>
              <a:t>Transmission unit</a:t>
            </a:r>
          </a:p>
          <a:p>
            <a:pPr marL="342900" indent="-342900" eaLnBrk="1" hangingPunct="1">
              <a:buFont typeface="Wingdings" pitchFamily="2" charset="2"/>
              <a:buChar char="§"/>
            </a:pPr>
            <a:r>
              <a:rPr lang="en-US" sz="2000" dirty="0">
                <a:latin typeface="+mn-lt"/>
              </a:rPr>
              <a:t>Braking unit</a:t>
            </a:r>
          </a:p>
          <a:p>
            <a:pPr marL="342900" indent="-342900" eaLnBrk="1" hangingPunct="1">
              <a:buFont typeface="Wingdings" pitchFamily="2" charset="2"/>
              <a:buChar char="§"/>
            </a:pPr>
            <a:r>
              <a:rPr lang="en-US" sz="2000" dirty="0">
                <a:latin typeface="+mn-lt"/>
              </a:rPr>
              <a:t>Steering unit</a:t>
            </a:r>
          </a:p>
          <a:p>
            <a:pPr marL="342900" indent="-342900" eaLnBrk="1" hangingPunct="1">
              <a:buFont typeface="Wingdings" pitchFamily="2" charset="2"/>
              <a:buChar char="§"/>
            </a:pPr>
            <a:r>
              <a:rPr lang="en-US" sz="2000" dirty="0">
                <a:latin typeface="+mn-lt"/>
              </a:rPr>
              <a:t>Differential gear</a:t>
            </a:r>
          </a:p>
          <a:p>
            <a:pPr marL="342900" indent="-342900" eaLnBrk="1" hangingPunct="1">
              <a:buFont typeface="Wingdings" pitchFamily="2" charset="2"/>
              <a:buChar char="§"/>
            </a:pPr>
            <a:r>
              <a:rPr lang="en-US" sz="2000" dirty="0">
                <a:latin typeface="+mn-lt"/>
              </a:rPr>
              <a:t>Suspension unit</a:t>
            </a:r>
          </a:p>
          <a:p>
            <a:pPr eaLnBrk="1" hangingPunct="1"/>
            <a:endParaRPr lang="en-US" sz="2400" dirty="0">
              <a:solidFill>
                <a:schemeClr val="bg1"/>
              </a:solidFill>
            </a:endParaRPr>
          </a:p>
          <a:p>
            <a:pPr eaLnBrk="1" hangingPunct="1"/>
            <a:endParaRPr lang="en-IN" dirty="0">
              <a:solidFill>
                <a:schemeClr val="bg1"/>
              </a:solidFill>
            </a:endParaRPr>
          </a:p>
        </p:txBody>
      </p:sp>
    </p:spTree>
    <p:extLst>
      <p:ext uri="{BB962C8B-B14F-4D97-AF65-F5344CB8AC3E}">
        <p14:creationId xmlns:p14="http://schemas.microsoft.com/office/powerpoint/2010/main" xmlns="" val="39874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72</a:t>
            </a:fld>
            <a:endParaRPr lang="en-US"/>
          </a:p>
        </p:txBody>
      </p:sp>
      <p:sp>
        <p:nvSpPr>
          <p:cNvPr id="5" name="Rectangle 4"/>
          <p:cNvSpPr/>
          <p:nvPr/>
        </p:nvSpPr>
        <p:spPr>
          <a:xfrm>
            <a:off x="568842" y="838200"/>
            <a:ext cx="3095591" cy="523220"/>
          </a:xfrm>
          <a:prstGeom prst="rect">
            <a:avLst/>
          </a:prstGeom>
        </p:spPr>
        <p:txBody>
          <a:bodyPr wrap="none">
            <a:spAutoFit/>
          </a:bodyPr>
          <a:lstStyle/>
          <a:p>
            <a:r>
              <a:rPr lang="en-US" sz="2800" b="1" dirty="0">
                <a:solidFill>
                  <a:srgbClr val="0070C0"/>
                </a:solidFill>
              </a:rPr>
              <a:t>What is an Engine ?</a:t>
            </a:r>
          </a:p>
        </p:txBody>
      </p:sp>
      <p:sp>
        <p:nvSpPr>
          <p:cNvPr id="6" name="Rectangle 5"/>
          <p:cNvSpPr/>
          <p:nvPr/>
        </p:nvSpPr>
        <p:spPr>
          <a:xfrm>
            <a:off x="685800" y="1351240"/>
            <a:ext cx="6317767" cy="646331"/>
          </a:xfrm>
          <a:prstGeom prst="rect">
            <a:avLst/>
          </a:prstGeom>
        </p:spPr>
        <p:txBody>
          <a:bodyPr wrap="square">
            <a:spAutoFit/>
          </a:bodyPr>
          <a:lstStyle/>
          <a:p>
            <a:r>
              <a:rPr lang="en-US" dirty="0"/>
              <a:t>An </a:t>
            </a:r>
            <a:r>
              <a:rPr lang="en-US" b="1" dirty="0"/>
              <a:t>engine</a:t>
            </a:r>
            <a:r>
              <a:rPr lang="en-US" dirty="0"/>
              <a:t> or </a:t>
            </a:r>
            <a:r>
              <a:rPr lang="en-US" b="1" dirty="0"/>
              <a:t>motor</a:t>
            </a:r>
            <a:r>
              <a:rPr lang="en-US" dirty="0"/>
              <a:t> is a </a:t>
            </a:r>
            <a:r>
              <a:rPr lang="en-US" u="sng" dirty="0"/>
              <a:t>machine</a:t>
            </a:r>
            <a:r>
              <a:rPr lang="en-US" dirty="0"/>
              <a:t> designed to convert energy into useful </a:t>
            </a:r>
            <a:r>
              <a:rPr lang="en-US" u="sng" dirty="0"/>
              <a:t>mechanical motion </a:t>
            </a:r>
            <a:r>
              <a:rPr lang="en-US" dirty="0"/>
              <a:t>.</a:t>
            </a:r>
            <a:endParaRPr lang="en-US" u="sng" baseline="30000" dirty="0"/>
          </a:p>
        </p:txBody>
      </p:sp>
      <p:pic>
        <p:nvPicPr>
          <p:cNvPr id="12" name="Picture 2" descr="http://t0.gstatic.com/images?q=tbn:ANd9GcQPVt7S6u-cazR7Nh9cOzAZAEr0uHbPRb5sUkqgpmTyPrKLBQKp"/>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68247" y="1154497"/>
            <a:ext cx="1083874" cy="1060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13"/>
          <p:cNvSpPr txBox="1"/>
          <p:nvPr/>
        </p:nvSpPr>
        <p:spPr>
          <a:xfrm>
            <a:off x="533400" y="2007751"/>
            <a:ext cx="7391400" cy="4585871"/>
          </a:xfrm>
          <a:prstGeom prst="rect">
            <a:avLst/>
          </a:prstGeom>
          <a:noFill/>
        </p:spPr>
        <p:txBody>
          <a:bodyPr wrap="square">
            <a:spAutoFit/>
          </a:bodyPr>
          <a:lstStyle/>
          <a:p>
            <a:pPr>
              <a:defRPr/>
            </a:pPr>
            <a:r>
              <a:rPr lang="en-US" sz="1600" dirty="0"/>
              <a:t>What are the different types of Engines?</a:t>
            </a:r>
          </a:p>
          <a:p>
            <a:pPr>
              <a:defRPr/>
            </a:pPr>
            <a:r>
              <a:rPr lang="en-US" sz="1600" dirty="0"/>
              <a:t>Classified Based on combustion (ignition), fuel used, cooling, application and constructions.</a:t>
            </a:r>
          </a:p>
          <a:p>
            <a:pPr>
              <a:defRPr/>
            </a:pPr>
            <a:endParaRPr lang="en-US" sz="900" dirty="0"/>
          </a:p>
          <a:p>
            <a:pPr>
              <a:defRPr/>
            </a:pPr>
            <a:r>
              <a:rPr lang="en-US" sz="1600" dirty="0"/>
              <a:t>Based on the combustion type : </a:t>
            </a:r>
          </a:p>
          <a:p>
            <a:pPr marL="342900" indent="-342900">
              <a:buFontTx/>
              <a:buAutoNum type="arabicPeriod"/>
              <a:defRPr/>
            </a:pPr>
            <a:r>
              <a:rPr lang="en-US" sz="1600" dirty="0"/>
              <a:t>External combustion engines and 2. Internal combustion engines</a:t>
            </a:r>
          </a:p>
          <a:p>
            <a:pPr marL="342900" indent="-342900">
              <a:defRPr/>
            </a:pPr>
            <a:endParaRPr lang="en-US" sz="900" dirty="0"/>
          </a:p>
          <a:p>
            <a:pPr marL="342900" indent="-342900">
              <a:defRPr/>
            </a:pPr>
            <a:r>
              <a:rPr lang="en-US" sz="1600" dirty="0"/>
              <a:t>Based on fuel used : </a:t>
            </a:r>
          </a:p>
          <a:p>
            <a:pPr marL="342900" indent="-342900">
              <a:buFontTx/>
              <a:buAutoNum type="arabicPeriod"/>
              <a:defRPr/>
            </a:pPr>
            <a:r>
              <a:rPr lang="en-US" sz="1600" dirty="0"/>
              <a:t>Diesel engines, 2. Petrol engines 3.CNG engines 4.LPG engines</a:t>
            </a:r>
          </a:p>
          <a:p>
            <a:pPr>
              <a:defRPr/>
            </a:pPr>
            <a:endParaRPr lang="en-US" sz="1600" dirty="0"/>
          </a:p>
          <a:p>
            <a:pPr marL="342900" indent="-342900">
              <a:defRPr/>
            </a:pPr>
            <a:r>
              <a:rPr lang="en-US" sz="1600" dirty="0"/>
              <a:t>Based on cooling system : </a:t>
            </a:r>
          </a:p>
          <a:p>
            <a:pPr marL="342900" indent="-342900">
              <a:buFontTx/>
              <a:buAutoNum type="arabicPeriod"/>
              <a:defRPr/>
            </a:pPr>
            <a:r>
              <a:rPr lang="en-US" sz="1600" dirty="0"/>
              <a:t>Air cooled engines and 2. Liquid cooled engines.</a:t>
            </a:r>
          </a:p>
          <a:p>
            <a:pPr>
              <a:defRPr/>
            </a:pPr>
            <a:endParaRPr lang="en-US" sz="1600" dirty="0"/>
          </a:p>
          <a:p>
            <a:pPr marL="342900" indent="-342900">
              <a:defRPr/>
            </a:pPr>
            <a:r>
              <a:rPr lang="en-US" sz="1600" dirty="0"/>
              <a:t>Based on applications : </a:t>
            </a:r>
          </a:p>
          <a:p>
            <a:pPr marL="342900" indent="-342900">
              <a:buFontTx/>
              <a:buAutoNum type="arabicPeriod"/>
              <a:defRPr/>
            </a:pPr>
            <a:r>
              <a:rPr lang="en-US" sz="1600" dirty="0"/>
              <a:t>Stationary engine 2. Rocket engine and 3. Automobile engine </a:t>
            </a:r>
          </a:p>
          <a:p>
            <a:pPr>
              <a:defRPr/>
            </a:pPr>
            <a:endParaRPr lang="en-US" sz="1600" dirty="0"/>
          </a:p>
          <a:p>
            <a:pPr marL="342900" indent="-342900">
              <a:defRPr/>
            </a:pPr>
            <a:r>
              <a:rPr lang="en-US" sz="1600" dirty="0"/>
              <a:t>Based on construction : </a:t>
            </a:r>
          </a:p>
          <a:p>
            <a:pPr marL="342900" indent="-342900">
              <a:buFontTx/>
              <a:buAutoNum type="arabicPeriod"/>
              <a:defRPr/>
            </a:pPr>
            <a:r>
              <a:rPr lang="en-US" sz="1600" dirty="0"/>
              <a:t>Inline engines, 2. Opposed engines, 3. Rotary engine, 4. V-engines and </a:t>
            </a:r>
          </a:p>
          <a:p>
            <a:pPr marL="342900" indent="-342900">
              <a:defRPr/>
            </a:pPr>
            <a:r>
              <a:rPr lang="en-US" dirty="0">
                <a:solidFill>
                  <a:schemeClr val="bg1"/>
                </a:solidFill>
                <a:latin typeface="Arial" charset="0"/>
              </a:rPr>
              <a:t>     5. W engines</a:t>
            </a:r>
          </a:p>
        </p:txBody>
      </p:sp>
    </p:spTree>
    <p:extLst>
      <p:ext uri="{BB962C8B-B14F-4D97-AF65-F5344CB8AC3E}">
        <p14:creationId xmlns:p14="http://schemas.microsoft.com/office/powerpoint/2010/main" xmlns="" val="39874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blinds(horizontal)">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blinds(horizontal)">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blinds(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blinds(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xEl>
                                              <p:pRg st="6" end="6"/>
                                            </p:txEl>
                                          </p:spTgt>
                                        </p:tgtEl>
                                        <p:attrNameLst>
                                          <p:attrName>style.visibility</p:attrName>
                                        </p:attrNameLst>
                                      </p:cBhvr>
                                      <p:to>
                                        <p:strVal val="visible"/>
                                      </p:to>
                                    </p:set>
                                    <p:animEffect transition="in" filter="blinds(horizontal)">
                                      <p:cBhvr>
                                        <p:cTn id="32" dur="500"/>
                                        <p:tgtEl>
                                          <p:spTgt spid="1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xEl>
                                              <p:pRg st="7" end="7"/>
                                            </p:txEl>
                                          </p:spTgt>
                                        </p:tgtEl>
                                        <p:attrNameLst>
                                          <p:attrName>style.visibility</p:attrName>
                                        </p:attrNameLst>
                                      </p:cBhvr>
                                      <p:to>
                                        <p:strVal val="visible"/>
                                      </p:to>
                                    </p:set>
                                    <p:animEffect transition="in" filter="blinds(horizontal)">
                                      <p:cBhvr>
                                        <p:cTn id="37" dur="500"/>
                                        <p:tgtEl>
                                          <p:spTgt spid="1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4">
                                            <p:txEl>
                                              <p:pRg st="9" end="9"/>
                                            </p:txEl>
                                          </p:spTgt>
                                        </p:tgtEl>
                                        <p:attrNameLst>
                                          <p:attrName>style.visibility</p:attrName>
                                        </p:attrNameLst>
                                      </p:cBhvr>
                                      <p:to>
                                        <p:strVal val="visible"/>
                                      </p:to>
                                    </p:set>
                                    <p:animEffect transition="in" filter="blinds(horizontal)">
                                      <p:cBhvr>
                                        <p:cTn id="42" dur="500"/>
                                        <p:tgtEl>
                                          <p:spTgt spid="1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
                                            <p:txEl>
                                              <p:pRg st="10" end="10"/>
                                            </p:txEl>
                                          </p:spTgt>
                                        </p:tgtEl>
                                        <p:attrNameLst>
                                          <p:attrName>style.visibility</p:attrName>
                                        </p:attrNameLst>
                                      </p:cBhvr>
                                      <p:to>
                                        <p:strVal val="visible"/>
                                      </p:to>
                                    </p:set>
                                    <p:animEffect transition="in" filter="blinds(horizontal)">
                                      <p:cBhvr>
                                        <p:cTn id="47" dur="500"/>
                                        <p:tgtEl>
                                          <p:spTgt spid="1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4">
                                            <p:txEl>
                                              <p:pRg st="12" end="12"/>
                                            </p:txEl>
                                          </p:spTgt>
                                        </p:tgtEl>
                                        <p:attrNameLst>
                                          <p:attrName>style.visibility</p:attrName>
                                        </p:attrNameLst>
                                      </p:cBhvr>
                                      <p:to>
                                        <p:strVal val="visible"/>
                                      </p:to>
                                    </p:set>
                                    <p:animEffect transition="in" filter="blinds(horizontal)">
                                      <p:cBhvr>
                                        <p:cTn id="52" dur="500"/>
                                        <p:tgtEl>
                                          <p:spTgt spid="14">
                                            <p:txEl>
                                              <p:pRg st="12" end="1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4">
                                            <p:txEl>
                                              <p:pRg st="13" end="13"/>
                                            </p:txEl>
                                          </p:spTgt>
                                        </p:tgtEl>
                                        <p:attrNameLst>
                                          <p:attrName>style.visibility</p:attrName>
                                        </p:attrNameLst>
                                      </p:cBhvr>
                                      <p:to>
                                        <p:strVal val="visible"/>
                                      </p:to>
                                    </p:set>
                                    <p:animEffect transition="in" filter="blinds(horizontal)">
                                      <p:cBhvr>
                                        <p:cTn id="57" dur="500"/>
                                        <p:tgtEl>
                                          <p:spTgt spid="14">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4">
                                            <p:txEl>
                                              <p:pRg st="15" end="15"/>
                                            </p:txEl>
                                          </p:spTgt>
                                        </p:tgtEl>
                                        <p:attrNameLst>
                                          <p:attrName>style.visibility</p:attrName>
                                        </p:attrNameLst>
                                      </p:cBhvr>
                                      <p:to>
                                        <p:strVal val="visible"/>
                                      </p:to>
                                    </p:set>
                                    <p:animEffect transition="in" filter="blinds(horizontal)">
                                      <p:cBhvr>
                                        <p:cTn id="62" dur="500"/>
                                        <p:tgtEl>
                                          <p:spTgt spid="14">
                                            <p:txEl>
                                              <p:pRg st="15" end="1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4">
                                            <p:txEl>
                                              <p:pRg st="16" end="16"/>
                                            </p:txEl>
                                          </p:spTgt>
                                        </p:tgtEl>
                                        <p:attrNameLst>
                                          <p:attrName>style.visibility</p:attrName>
                                        </p:attrNameLst>
                                      </p:cBhvr>
                                      <p:to>
                                        <p:strVal val="visible"/>
                                      </p:to>
                                    </p:set>
                                    <p:animEffect transition="in" filter="blinds(horizontal)">
                                      <p:cBhvr>
                                        <p:cTn id="67" dur="500"/>
                                        <p:tgtEl>
                                          <p:spTgt spid="14">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4">
                                            <p:txEl>
                                              <p:pRg st="17" end="17"/>
                                            </p:txEl>
                                          </p:spTgt>
                                        </p:tgtEl>
                                        <p:attrNameLst>
                                          <p:attrName>style.visibility</p:attrName>
                                        </p:attrNameLst>
                                      </p:cBhvr>
                                      <p:to>
                                        <p:strVal val="visible"/>
                                      </p:to>
                                    </p:set>
                                    <p:animEffect transition="in" filter="blinds(horizontal)">
                                      <p:cBhvr>
                                        <p:cTn id="72" dur="500"/>
                                        <p:tgtEl>
                                          <p:spTgt spid="14">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73</a:t>
            </a:fld>
            <a:endParaRPr lang="en-US"/>
          </a:p>
        </p:txBody>
      </p:sp>
      <p:sp>
        <p:nvSpPr>
          <p:cNvPr id="9" name="Rectangle 1"/>
          <p:cNvSpPr>
            <a:spLocks noChangeArrowheads="1"/>
          </p:cNvSpPr>
          <p:nvPr/>
        </p:nvSpPr>
        <p:spPr bwMode="auto">
          <a:xfrm>
            <a:off x="685800" y="1093372"/>
            <a:ext cx="8001000" cy="52629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400" dirty="0"/>
              <a:t>Both are internal combustion Engines</a:t>
            </a:r>
          </a:p>
          <a:p>
            <a:r>
              <a:rPr lang="en-US" sz="2400" dirty="0"/>
              <a:t>Work on the same principle , ex. 4stroke, 2stroke</a:t>
            </a:r>
          </a:p>
          <a:p>
            <a:r>
              <a:rPr lang="en-US" sz="2400" dirty="0"/>
              <a:t>Diesel engines are called as CI engines</a:t>
            </a:r>
          </a:p>
          <a:p>
            <a:r>
              <a:rPr lang="en-US" sz="2400" dirty="0"/>
              <a:t>Petrol engines are called as SI engines</a:t>
            </a:r>
          </a:p>
          <a:p>
            <a:endParaRPr lang="en-US" sz="2400" dirty="0"/>
          </a:p>
          <a:p>
            <a:r>
              <a:rPr lang="en-US" sz="2000" dirty="0"/>
              <a:t>A variety of engine types have been produced, but one class of engine is used most:</a:t>
            </a:r>
          </a:p>
          <a:p>
            <a:endParaRPr lang="en-US" sz="2000" dirty="0"/>
          </a:p>
          <a:p>
            <a:pPr lvl="4">
              <a:buFont typeface="Wingdings" pitchFamily="2" charset="2"/>
              <a:buChar char="Ø"/>
            </a:pPr>
            <a:r>
              <a:rPr lang="en-US" sz="2000" dirty="0"/>
              <a:t>internal combustion, </a:t>
            </a:r>
          </a:p>
          <a:p>
            <a:pPr lvl="4">
              <a:buFont typeface="Wingdings" pitchFamily="2" charset="2"/>
              <a:buChar char="Ø"/>
            </a:pPr>
            <a:r>
              <a:rPr lang="en-US" sz="2000" dirty="0"/>
              <a:t>piston-type, </a:t>
            </a:r>
          </a:p>
          <a:p>
            <a:pPr lvl="4">
              <a:buFont typeface="Wingdings" pitchFamily="2" charset="2"/>
              <a:buChar char="Ø"/>
            </a:pPr>
            <a:r>
              <a:rPr lang="en-US" sz="2000" dirty="0"/>
              <a:t>4-stroke/cycle, </a:t>
            </a:r>
          </a:p>
          <a:p>
            <a:pPr lvl="4">
              <a:buFont typeface="Wingdings" pitchFamily="2" charset="2"/>
              <a:buChar char="Ø"/>
            </a:pPr>
            <a:r>
              <a:rPr lang="en-US" sz="2000" dirty="0"/>
              <a:t>gasoline-fueled, </a:t>
            </a:r>
          </a:p>
          <a:p>
            <a:pPr lvl="4">
              <a:buFont typeface="Wingdings" pitchFamily="2" charset="2"/>
              <a:buChar char="Ø"/>
            </a:pPr>
            <a:r>
              <a:rPr lang="en-US" sz="2000" dirty="0"/>
              <a:t>spark-ignited, </a:t>
            </a:r>
          </a:p>
          <a:p>
            <a:pPr lvl="4">
              <a:buFont typeface="Wingdings" pitchFamily="2" charset="2"/>
              <a:buChar char="Ø"/>
            </a:pPr>
            <a:r>
              <a:rPr lang="en-US" sz="2000" dirty="0"/>
              <a:t>liquid-cooled engine. </a:t>
            </a:r>
          </a:p>
          <a:p>
            <a:endParaRPr lang="en-US" dirty="0"/>
          </a:p>
          <a:p>
            <a:endParaRPr lang="en-US" dirty="0"/>
          </a:p>
        </p:txBody>
      </p:sp>
      <p:sp>
        <p:nvSpPr>
          <p:cNvPr id="10" name="Rectangle 9"/>
          <p:cNvSpPr>
            <a:spLocks noChangeArrowheads="1"/>
          </p:cNvSpPr>
          <p:nvPr/>
        </p:nvSpPr>
        <p:spPr bwMode="auto">
          <a:xfrm>
            <a:off x="285750" y="3345712"/>
            <a:ext cx="88582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endParaRPr lang="en-US" sz="2000" dirty="0"/>
          </a:p>
        </p:txBody>
      </p:sp>
      <p:sp>
        <p:nvSpPr>
          <p:cNvPr id="5" name="Rectangle 4"/>
          <p:cNvSpPr/>
          <p:nvPr/>
        </p:nvSpPr>
        <p:spPr>
          <a:xfrm>
            <a:off x="510363" y="838200"/>
            <a:ext cx="3897477" cy="523220"/>
          </a:xfrm>
          <a:prstGeom prst="rect">
            <a:avLst/>
          </a:prstGeom>
        </p:spPr>
        <p:txBody>
          <a:bodyPr wrap="none">
            <a:spAutoFit/>
          </a:bodyPr>
          <a:lstStyle/>
          <a:p>
            <a:r>
              <a:rPr lang="en-US" sz="2800" b="1" dirty="0">
                <a:solidFill>
                  <a:srgbClr val="0070C0"/>
                </a:solidFill>
              </a:rPr>
              <a:t>Diesel and Petrol engine:</a:t>
            </a:r>
          </a:p>
        </p:txBody>
      </p:sp>
    </p:spTree>
    <p:extLst>
      <p:ext uri="{BB962C8B-B14F-4D97-AF65-F5344CB8AC3E}">
        <p14:creationId xmlns:p14="http://schemas.microsoft.com/office/powerpoint/2010/main" xmlns="" val="39874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blinds(horizontal)">
                                      <p:cBhvr>
                                        <p:cTn id="27" dur="500"/>
                                        <p:tgtEl>
                                          <p:spTgt spid="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blinds(horizontal)">
                                      <p:cBhvr>
                                        <p:cTn id="32" dur="500"/>
                                        <p:tgtEl>
                                          <p:spTgt spid="9">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animEffect transition="in" filter="blinds(horizontal)">
                                      <p:cBhvr>
                                        <p:cTn id="37" dur="500"/>
                                        <p:tgtEl>
                                          <p:spTgt spid="9">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animEffect transition="in" filter="blinds(horizontal)">
                                      <p:cBhvr>
                                        <p:cTn id="42" dur="500"/>
                                        <p:tgtEl>
                                          <p:spTgt spid="9">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animEffect transition="in" filter="blinds(horizontal)">
                                      <p:cBhvr>
                                        <p:cTn id="47" dur="500"/>
                                        <p:tgtEl>
                                          <p:spTgt spid="9">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animEffect transition="in" filter="blinds(horizontal)">
                                      <p:cBhvr>
                                        <p:cTn id="52" dur="500"/>
                                        <p:tgtEl>
                                          <p:spTgt spid="9">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xEl>
                                              <p:pRg st="12" end="12"/>
                                            </p:txEl>
                                          </p:spTgt>
                                        </p:tgtEl>
                                        <p:attrNameLst>
                                          <p:attrName>style.visibility</p:attrName>
                                        </p:attrNameLst>
                                      </p:cBhvr>
                                      <p:to>
                                        <p:strVal val="visible"/>
                                      </p:to>
                                    </p:set>
                                    <p:animEffect transition="in" filter="blinds(horizontal)">
                                      <p:cBhvr>
                                        <p:cTn id="57"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74</a:t>
            </a:fld>
            <a:endParaRPr lang="en-US"/>
          </a:p>
        </p:txBody>
      </p:sp>
      <p:pic>
        <p:nvPicPr>
          <p:cNvPr id="9"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3652" t="3279" r="1632" b="5407"/>
          <a:stretch/>
        </p:blipFill>
        <p:spPr bwMode="auto">
          <a:xfrm>
            <a:off x="1676401" y="1733528"/>
            <a:ext cx="5791200" cy="4656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4"/>
          <p:cNvSpPr/>
          <p:nvPr/>
        </p:nvSpPr>
        <p:spPr>
          <a:xfrm>
            <a:off x="522765" y="809547"/>
            <a:ext cx="7935433" cy="954107"/>
          </a:xfrm>
          <a:prstGeom prst="rect">
            <a:avLst/>
          </a:prstGeom>
        </p:spPr>
        <p:txBody>
          <a:bodyPr wrap="square">
            <a:spAutoFit/>
          </a:bodyPr>
          <a:lstStyle/>
          <a:p>
            <a:r>
              <a:rPr lang="en-IN" sz="2800" b="1" dirty="0">
                <a:solidFill>
                  <a:srgbClr val="0070C0"/>
                </a:solidFill>
              </a:rPr>
              <a:t>The Four Strokes of a Typical Modern Gasoline-</a:t>
            </a:r>
            <a:r>
              <a:rPr lang="en-IN" sz="2800" b="1" dirty="0" err="1">
                <a:solidFill>
                  <a:srgbClr val="0070C0"/>
                </a:solidFill>
              </a:rPr>
              <a:t>Fueled</a:t>
            </a:r>
            <a:r>
              <a:rPr lang="en-IN" sz="2800" b="1" dirty="0">
                <a:solidFill>
                  <a:srgbClr val="0070C0"/>
                </a:solidFill>
              </a:rPr>
              <a:t>, Spark-Ignition Engine</a:t>
            </a:r>
          </a:p>
        </p:txBody>
      </p:sp>
    </p:spTree>
    <p:extLst>
      <p:ext uri="{BB962C8B-B14F-4D97-AF65-F5344CB8AC3E}">
        <p14:creationId xmlns:p14="http://schemas.microsoft.com/office/powerpoint/2010/main" xmlns="" val="3987460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75</a:t>
            </a:fld>
            <a:endParaRPr lang="en-US"/>
          </a:p>
        </p:txBody>
      </p:sp>
      <p:pic>
        <p:nvPicPr>
          <p:cNvPr id="9"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3341" t="3968" r="2198" b="4169"/>
          <a:stretch/>
        </p:blipFill>
        <p:spPr bwMode="auto">
          <a:xfrm>
            <a:off x="1524000" y="1524000"/>
            <a:ext cx="6290930" cy="43487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33400" y="805190"/>
            <a:ext cx="5715000" cy="523220"/>
          </a:xfrm>
          <a:prstGeom prst="rect">
            <a:avLst/>
          </a:prstGeom>
          <a:noFill/>
        </p:spPr>
        <p:txBody>
          <a:bodyPr wrap="square" rtlCol="0">
            <a:spAutoFit/>
          </a:bodyPr>
          <a:lstStyle/>
          <a:p>
            <a:r>
              <a:rPr lang="en-IN" sz="2800" b="1" dirty="0">
                <a:solidFill>
                  <a:srgbClr val="0070C0"/>
                </a:solidFill>
              </a:rPr>
              <a:t>Intake Manifold and Fuel Metering</a:t>
            </a:r>
          </a:p>
        </p:txBody>
      </p:sp>
    </p:spTree>
    <p:extLst>
      <p:ext uri="{BB962C8B-B14F-4D97-AF65-F5344CB8AC3E}">
        <p14:creationId xmlns:p14="http://schemas.microsoft.com/office/powerpoint/2010/main" xmlns="" val="3987460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76</a:t>
            </a:fld>
            <a:endParaRPr lang="en-US"/>
          </a:p>
        </p:txBody>
      </p:sp>
      <p:pic>
        <p:nvPicPr>
          <p:cNvPr id="9"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t="12641" r="2633" b="2871"/>
          <a:stretch/>
        </p:blipFill>
        <p:spPr bwMode="auto">
          <a:xfrm>
            <a:off x="159821" y="1600200"/>
            <a:ext cx="8374579" cy="4490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36944" y="867651"/>
            <a:ext cx="5638800" cy="523220"/>
          </a:xfrm>
          <a:prstGeom prst="rect">
            <a:avLst/>
          </a:prstGeom>
          <a:noFill/>
        </p:spPr>
        <p:txBody>
          <a:bodyPr wrap="square" rtlCol="0">
            <a:spAutoFit/>
          </a:bodyPr>
          <a:lstStyle/>
          <a:p>
            <a:r>
              <a:rPr lang="en-IN" sz="2800" b="1" dirty="0">
                <a:solidFill>
                  <a:srgbClr val="0070C0"/>
                </a:solidFill>
              </a:rPr>
              <a:t>Piston Connection to Crankshaft</a:t>
            </a:r>
          </a:p>
        </p:txBody>
      </p:sp>
    </p:spTree>
    <p:extLst>
      <p:ext uri="{BB962C8B-B14F-4D97-AF65-F5344CB8AC3E}">
        <p14:creationId xmlns:p14="http://schemas.microsoft.com/office/powerpoint/2010/main" xmlns="" val="3987460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77</a:t>
            </a:fld>
            <a:endParaRPr lang="en-US"/>
          </a:p>
        </p:txBody>
      </p:sp>
      <p:sp>
        <p:nvSpPr>
          <p:cNvPr id="10" name="TextBox 9"/>
          <p:cNvSpPr txBox="1"/>
          <p:nvPr/>
        </p:nvSpPr>
        <p:spPr>
          <a:xfrm>
            <a:off x="554665" y="838200"/>
            <a:ext cx="5791200" cy="523220"/>
          </a:xfrm>
          <a:prstGeom prst="rect">
            <a:avLst/>
          </a:prstGeom>
          <a:noFill/>
        </p:spPr>
        <p:txBody>
          <a:bodyPr wrap="square" rtlCol="0">
            <a:spAutoFit/>
          </a:bodyPr>
          <a:lstStyle/>
          <a:p>
            <a:r>
              <a:rPr lang="en-IN" sz="2800" b="1" dirty="0">
                <a:solidFill>
                  <a:srgbClr val="0070C0"/>
                </a:solidFill>
              </a:rPr>
              <a:t>Valve Opening Mechanism</a:t>
            </a:r>
          </a:p>
        </p:txBody>
      </p:sp>
      <p:pic>
        <p:nvPicPr>
          <p:cNvPr id="12"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2640" t="4479" r="7366" b="7800"/>
          <a:stretch/>
        </p:blipFill>
        <p:spPr bwMode="auto">
          <a:xfrm>
            <a:off x="1977655" y="1366736"/>
            <a:ext cx="5188689" cy="4720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87460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78</a:t>
            </a:fld>
            <a:endParaRPr lang="en-US"/>
          </a:p>
        </p:txBody>
      </p:sp>
      <p:sp>
        <p:nvSpPr>
          <p:cNvPr id="9" name="Rectangle 8"/>
          <p:cNvSpPr/>
          <p:nvPr/>
        </p:nvSpPr>
        <p:spPr>
          <a:xfrm>
            <a:off x="685800" y="1412875"/>
            <a:ext cx="8077200" cy="4708981"/>
          </a:xfrm>
          <a:prstGeom prst="rect">
            <a:avLst/>
          </a:prstGeom>
        </p:spPr>
        <p:txBody>
          <a:bodyPr wrap="square">
            <a:spAutoFit/>
          </a:bodyPr>
          <a:lstStyle/>
          <a:p>
            <a:pPr marL="285750" indent="-285750" algn="just">
              <a:buFont typeface="Wingdings" pitchFamily="2" charset="2"/>
              <a:buChar char="Ø"/>
              <a:defRPr/>
            </a:pPr>
            <a:r>
              <a:rPr lang="en-IN" sz="2000" dirty="0"/>
              <a:t>To produce power, the gasoline engine must not only have a correct mixture of fuel and air, but also some means of initiating combustion of the mixture. </a:t>
            </a:r>
          </a:p>
          <a:p>
            <a:pPr marL="285750" indent="-285750" algn="just">
              <a:buFont typeface="Wingdings" pitchFamily="2" charset="2"/>
              <a:buChar char="Ø"/>
              <a:defRPr/>
            </a:pPr>
            <a:endParaRPr lang="en-IN" sz="2000" dirty="0"/>
          </a:p>
          <a:p>
            <a:pPr marL="285750" indent="-285750" algn="just">
              <a:buFont typeface="Wingdings" pitchFamily="2" charset="2"/>
              <a:buChar char="Ø"/>
              <a:defRPr/>
            </a:pPr>
            <a:r>
              <a:rPr lang="en-IN" sz="2000" dirty="0"/>
              <a:t>Essentially the only practical means is with an electric spark produced across the gap between a pair of electrodes of a spark plug. </a:t>
            </a:r>
          </a:p>
          <a:p>
            <a:pPr marL="285750" indent="-285750" algn="just">
              <a:buFont typeface="Wingdings" pitchFamily="2" charset="2"/>
              <a:buChar char="Ø"/>
              <a:defRPr/>
            </a:pPr>
            <a:endParaRPr lang="en-IN" sz="2000" dirty="0"/>
          </a:p>
          <a:p>
            <a:pPr marL="285750" indent="-285750" algn="just">
              <a:buFont typeface="Wingdings" pitchFamily="2" charset="2"/>
              <a:buChar char="Ø"/>
              <a:defRPr/>
            </a:pPr>
            <a:r>
              <a:rPr lang="en-IN" sz="2000" dirty="0"/>
              <a:t>The electric arc or spark provides sufficient energy to cause combustion. This phenomenon is called </a:t>
            </a:r>
            <a:r>
              <a:rPr lang="en-IN" sz="2000" i="1" dirty="0"/>
              <a:t>ignition</a:t>
            </a:r>
            <a:r>
              <a:rPr lang="en-IN" sz="2000" dirty="0"/>
              <a:t>.</a:t>
            </a:r>
          </a:p>
          <a:p>
            <a:endParaRPr lang="en-IN" sz="2000" b="1" dirty="0"/>
          </a:p>
          <a:p>
            <a:r>
              <a:rPr lang="en-IN" sz="2000" b="1" dirty="0"/>
              <a:t>Ignition system components:</a:t>
            </a:r>
            <a:endParaRPr lang="en-US" sz="2000" dirty="0"/>
          </a:p>
          <a:p>
            <a:pPr marL="342900" indent="-342900">
              <a:buFont typeface="Wingdings" pitchFamily="2" charset="2"/>
              <a:buChar char="§"/>
            </a:pPr>
            <a:r>
              <a:rPr lang="en-IN" sz="2000" dirty="0"/>
              <a:t>Spark Plug</a:t>
            </a:r>
            <a:endParaRPr lang="en-US" sz="2000" dirty="0"/>
          </a:p>
          <a:p>
            <a:pPr marL="342900" indent="-342900">
              <a:buFont typeface="Wingdings" pitchFamily="2" charset="2"/>
              <a:buChar char="§"/>
            </a:pPr>
            <a:r>
              <a:rPr lang="en-IN" sz="2000" dirty="0"/>
              <a:t>High-Voltage Circuit and Distribution</a:t>
            </a:r>
            <a:endParaRPr lang="en-US" sz="2000" dirty="0"/>
          </a:p>
          <a:p>
            <a:pPr marL="342900" indent="-342900">
              <a:buFont typeface="Wingdings" pitchFamily="2" charset="2"/>
              <a:buChar char="§"/>
            </a:pPr>
            <a:r>
              <a:rPr lang="en-IN" sz="2000" dirty="0"/>
              <a:t>Spark Pulse Generation</a:t>
            </a:r>
          </a:p>
          <a:p>
            <a:pPr algn="just">
              <a:defRPr/>
            </a:pPr>
            <a:endParaRPr lang="en-IN" sz="2000" dirty="0"/>
          </a:p>
        </p:txBody>
      </p:sp>
      <p:sp>
        <p:nvSpPr>
          <p:cNvPr id="5" name="Rectangle 4"/>
          <p:cNvSpPr/>
          <p:nvPr/>
        </p:nvSpPr>
        <p:spPr>
          <a:xfrm>
            <a:off x="533400" y="914400"/>
            <a:ext cx="2475614" cy="523220"/>
          </a:xfrm>
          <a:prstGeom prst="rect">
            <a:avLst/>
          </a:prstGeom>
        </p:spPr>
        <p:txBody>
          <a:bodyPr wrap="none">
            <a:spAutoFit/>
          </a:bodyPr>
          <a:lstStyle/>
          <a:p>
            <a:pPr>
              <a:defRPr/>
            </a:pPr>
            <a:r>
              <a:rPr lang="en-IN" sz="2800" b="1" dirty="0">
                <a:solidFill>
                  <a:srgbClr val="0070C0"/>
                </a:solidFill>
              </a:rPr>
              <a:t>Ignition System</a:t>
            </a:r>
          </a:p>
        </p:txBody>
      </p:sp>
    </p:spTree>
    <p:extLst>
      <p:ext uri="{BB962C8B-B14F-4D97-AF65-F5344CB8AC3E}">
        <p14:creationId xmlns:p14="http://schemas.microsoft.com/office/powerpoint/2010/main" xmlns="" val="9323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79</a:t>
            </a:fld>
            <a:endParaRPr lang="en-US"/>
          </a:p>
        </p:txBody>
      </p:sp>
      <p:pic>
        <p:nvPicPr>
          <p:cNvPr id="9"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7894" t="9147" r="17979" b="11396"/>
          <a:stretch/>
        </p:blipFill>
        <p:spPr bwMode="auto">
          <a:xfrm>
            <a:off x="533400" y="1577163"/>
            <a:ext cx="3581400" cy="406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p:cNvSpPr>
            <a:spLocks noChangeArrowheads="1"/>
          </p:cNvSpPr>
          <p:nvPr/>
        </p:nvSpPr>
        <p:spPr bwMode="auto">
          <a:xfrm>
            <a:off x="4149725" y="1598022"/>
            <a:ext cx="4384675" cy="40934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285750" indent="-285750">
              <a:buFont typeface="Wingdings" pitchFamily="2" charset="2"/>
              <a:buChar char="Ø"/>
            </a:pPr>
            <a:r>
              <a:rPr lang="en-IN" sz="2000" dirty="0"/>
              <a:t>The spark is produced by applying a high-voltage pulse of  from 20kV to 40kV (1 kV is 1,000 volts) between the </a:t>
            </a:r>
            <a:r>
              <a:rPr lang="en-IN" sz="2000" dirty="0" err="1"/>
              <a:t>center</a:t>
            </a:r>
            <a:r>
              <a:rPr lang="en-IN" sz="2000" dirty="0"/>
              <a:t> electrode and ground.</a:t>
            </a:r>
          </a:p>
          <a:p>
            <a:pPr marL="285750" indent="-285750">
              <a:buFont typeface="Wingdings" pitchFamily="2" charset="2"/>
              <a:buChar char="Ø"/>
            </a:pPr>
            <a:endParaRPr lang="en-US" sz="2000" dirty="0"/>
          </a:p>
          <a:p>
            <a:pPr marL="285750" indent="-285750">
              <a:buFont typeface="Wingdings" pitchFamily="2" charset="2"/>
              <a:buChar char="Ø"/>
            </a:pPr>
            <a:r>
              <a:rPr lang="en-IN" sz="2000" dirty="0"/>
              <a:t>The actual voltage required to start the arc varies with the size of the gap, the compression ratio, and the air–fuel ratio.</a:t>
            </a:r>
          </a:p>
          <a:p>
            <a:pPr marL="285750" indent="-285750">
              <a:buFont typeface="Wingdings" pitchFamily="2" charset="2"/>
              <a:buChar char="Ø"/>
            </a:pPr>
            <a:endParaRPr lang="en-US" sz="2000" dirty="0"/>
          </a:p>
          <a:p>
            <a:pPr marL="285750" indent="-285750">
              <a:buFont typeface="Wingdings" pitchFamily="2" charset="2"/>
              <a:buChar char="Ø"/>
            </a:pPr>
            <a:r>
              <a:rPr lang="en-IN" sz="2000" dirty="0"/>
              <a:t>The gap may be 0.025 inch (0.6 mm) for one engine and 0.040 inch (1mm) for another engine</a:t>
            </a:r>
          </a:p>
        </p:txBody>
      </p:sp>
      <p:sp>
        <p:nvSpPr>
          <p:cNvPr id="5" name="TextBox 4"/>
          <p:cNvSpPr txBox="1"/>
          <p:nvPr/>
        </p:nvSpPr>
        <p:spPr>
          <a:xfrm>
            <a:off x="533400" y="838200"/>
            <a:ext cx="2667000" cy="523220"/>
          </a:xfrm>
          <a:prstGeom prst="rect">
            <a:avLst/>
          </a:prstGeom>
          <a:noFill/>
        </p:spPr>
        <p:txBody>
          <a:bodyPr wrap="square" rtlCol="0">
            <a:spAutoFit/>
          </a:bodyPr>
          <a:lstStyle/>
          <a:p>
            <a:r>
              <a:rPr lang="en-IN" sz="2800" b="1" dirty="0">
                <a:solidFill>
                  <a:srgbClr val="0070C0"/>
                </a:solidFill>
              </a:rPr>
              <a:t>Spark Plug</a:t>
            </a:r>
          </a:p>
        </p:txBody>
      </p:sp>
    </p:spTree>
    <p:extLst>
      <p:ext uri="{BB962C8B-B14F-4D97-AF65-F5344CB8AC3E}">
        <p14:creationId xmlns:p14="http://schemas.microsoft.com/office/powerpoint/2010/main" xmlns="" val="39874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a:t>
            </a:fld>
            <a:endParaRPr lang="en-US"/>
          </a:p>
        </p:txBody>
      </p:sp>
      <p:sp>
        <p:nvSpPr>
          <p:cNvPr id="9" name="Rectangle 2051"/>
          <p:cNvSpPr txBox="1">
            <a:spLocks noChangeArrowheads="1"/>
          </p:cNvSpPr>
          <p:nvPr/>
        </p:nvSpPr>
        <p:spPr>
          <a:xfrm>
            <a:off x="457200" y="1600200"/>
            <a:ext cx="8229600" cy="4525963"/>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061304" lvl="1" indent="-385063">
              <a:buFont typeface="Arial" panose="020B0604020202020204" pitchFamily="34" charset="0"/>
              <a:buChar char="–"/>
              <a:defRPr/>
            </a:pPr>
            <a:r>
              <a:rPr lang="en-US" sz="1900" b="1" dirty="0"/>
              <a:t>Engine optimization </a:t>
            </a:r>
            <a:r>
              <a:rPr lang="en-US" sz="1900" dirty="0"/>
              <a:t/>
            </a:r>
            <a:br>
              <a:rPr lang="en-US" sz="1900" dirty="0"/>
            </a:br>
            <a:r>
              <a:rPr lang="en-US" sz="1700" dirty="0"/>
              <a:t>e.g. efficiency improvement &amp; pollution control</a:t>
            </a:r>
          </a:p>
          <a:p>
            <a:pPr marL="1061304" lvl="1" indent="-385063">
              <a:spcBef>
                <a:spcPct val="5000"/>
              </a:spcBef>
              <a:buFont typeface="Arial" panose="020B0604020202020204" pitchFamily="34" charset="0"/>
              <a:buChar char="–"/>
              <a:defRPr/>
            </a:pPr>
            <a:r>
              <a:rPr lang="en-US" sz="1900" b="1" dirty="0"/>
              <a:t>Active and Passive Safety </a:t>
            </a:r>
            <a:r>
              <a:rPr lang="en-US" sz="1900" dirty="0"/>
              <a:t/>
            </a:r>
            <a:br>
              <a:rPr lang="en-US" sz="1900" dirty="0"/>
            </a:br>
            <a:r>
              <a:rPr lang="en-US" sz="1700" dirty="0"/>
              <a:t>e.g. ABS, ESP, airbags, tire pressure, Xenon lamps … </a:t>
            </a:r>
          </a:p>
          <a:p>
            <a:pPr marL="1061304" lvl="1" indent="-385063">
              <a:spcBef>
                <a:spcPct val="5000"/>
              </a:spcBef>
              <a:buFont typeface="Arial" panose="020B0604020202020204" pitchFamily="34" charset="0"/>
              <a:buChar char="–"/>
              <a:defRPr/>
            </a:pPr>
            <a:r>
              <a:rPr lang="en-US" sz="1900" b="1" dirty="0"/>
              <a:t>Driver information and entertainment</a:t>
            </a:r>
            <a:r>
              <a:rPr lang="en-US" sz="1900" dirty="0"/>
              <a:t/>
            </a:r>
            <a:br>
              <a:rPr lang="en-US" sz="1900" dirty="0"/>
            </a:br>
            <a:r>
              <a:rPr lang="en-US" sz="1700" dirty="0"/>
              <a:t>e.g. radio-CD-GPS, parking radar, service warnings …  </a:t>
            </a:r>
          </a:p>
          <a:p>
            <a:pPr marL="1061304" lvl="1" indent="-385063">
              <a:spcBef>
                <a:spcPct val="5000"/>
              </a:spcBef>
              <a:buFont typeface="Arial" panose="020B0604020202020204" pitchFamily="34" charset="0"/>
              <a:buChar char="–"/>
              <a:defRPr/>
            </a:pPr>
            <a:r>
              <a:rPr lang="en-US" sz="1900" b="1" dirty="0"/>
              <a:t>Comfort, convenience and security</a:t>
            </a:r>
            <a:r>
              <a:rPr lang="en-US" sz="1900" dirty="0"/>
              <a:t/>
            </a:r>
            <a:br>
              <a:rPr lang="en-US" sz="1900" dirty="0"/>
            </a:br>
            <a:r>
              <a:rPr lang="en-US" sz="1700" dirty="0"/>
              <a:t>e.g.  cruise control, keyless entry, transponders …</a:t>
            </a:r>
          </a:p>
          <a:p>
            <a:pPr marL="1061304" lvl="1" indent="-385063">
              <a:buFont typeface="Arial" panose="020B0604020202020204" pitchFamily="34" charset="0"/>
              <a:buNone/>
              <a:defRPr/>
            </a:pPr>
            <a:r>
              <a:rPr lang="en-US" sz="1900" dirty="0">
                <a:sym typeface="Wingdings" pitchFamily="2" charset="2"/>
              </a:rPr>
              <a:t> 	Increasingly complex and intelligent electronic systems</a:t>
            </a:r>
          </a:p>
          <a:p>
            <a:pPr marL="1061304" lvl="1" indent="-385063">
              <a:buFont typeface="Arial" panose="020B0604020202020204" pitchFamily="34" charset="0"/>
              <a:buNone/>
              <a:defRPr/>
            </a:pPr>
            <a:r>
              <a:rPr lang="en-US" sz="1900" dirty="0">
                <a:sym typeface="Wingdings" pitchFamily="2" charset="2"/>
              </a:rPr>
              <a:t> 	Communication between electronic systems within the car </a:t>
            </a:r>
          </a:p>
          <a:p>
            <a:pPr marL="1061304" lvl="1" indent="-385063">
              <a:buFont typeface="Arial" panose="020B0604020202020204" pitchFamily="34" charset="0"/>
              <a:buNone/>
              <a:defRPr/>
            </a:pPr>
            <a:r>
              <a:rPr lang="en-US" sz="1900" dirty="0">
                <a:sym typeface="Wingdings" pitchFamily="2" charset="2"/>
              </a:rPr>
              <a:t> 	Full control of engine performance </a:t>
            </a:r>
          </a:p>
          <a:p>
            <a:pPr marL="1061304" lvl="1" indent="-385063">
              <a:buFont typeface="Arial" panose="020B0604020202020204" pitchFamily="34" charset="0"/>
              <a:buNone/>
              <a:defRPr/>
            </a:pPr>
            <a:r>
              <a:rPr lang="en-US" sz="1900" dirty="0">
                <a:sym typeface="Wingdings" pitchFamily="2" charset="2"/>
              </a:rPr>
              <a:t> 	No control of driving &amp; driver skills </a:t>
            </a:r>
            <a:br>
              <a:rPr lang="en-US" sz="1900" dirty="0">
                <a:sym typeface="Wingdings" pitchFamily="2" charset="2"/>
              </a:rPr>
            </a:br>
            <a:r>
              <a:rPr lang="en-US" sz="1900" dirty="0">
                <a:sym typeface="Wingdings" pitchFamily="2" charset="2"/>
              </a:rPr>
              <a:t>But </a:t>
            </a:r>
            <a:r>
              <a:rPr lang="en-US" sz="1900" u="sng" dirty="0">
                <a:solidFill>
                  <a:srgbClr val="BF1F1F"/>
                </a:solidFill>
                <a:sym typeface="Wingdings" pitchFamily="2" charset="2"/>
              </a:rPr>
              <a:t>reactive</a:t>
            </a:r>
            <a:r>
              <a:rPr lang="en-US" sz="1900" dirty="0">
                <a:sym typeface="Wingdings" pitchFamily="2" charset="2"/>
              </a:rPr>
              <a:t> correction of driver errors. </a:t>
            </a:r>
          </a:p>
          <a:p>
            <a:pPr marL="1061304" lvl="1" indent="-385063">
              <a:buFont typeface="Arial" panose="020B0604020202020204" pitchFamily="34" charset="0"/>
              <a:buNone/>
              <a:defRPr/>
            </a:pPr>
            <a:r>
              <a:rPr lang="en-US" sz="1900" dirty="0">
                <a:sym typeface="Wingdings" pitchFamily="2" charset="2"/>
              </a:rPr>
              <a:t> 	Electronics impact remains </a:t>
            </a:r>
            <a:r>
              <a:rPr lang="en-US" sz="1900" u="sng" dirty="0">
                <a:solidFill>
                  <a:srgbClr val="BF1F1F"/>
                </a:solidFill>
                <a:sym typeface="Wingdings" pitchFamily="2" charset="2"/>
              </a:rPr>
              <a:t>within</a:t>
            </a:r>
            <a:r>
              <a:rPr lang="en-US" sz="1900" dirty="0">
                <a:sym typeface="Wingdings" pitchFamily="2" charset="2"/>
              </a:rPr>
              <a:t> the car </a:t>
            </a:r>
            <a:endParaRPr lang="en-GB" sz="1900" dirty="0"/>
          </a:p>
        </p:txBody>
      </p:sp>
      <p:sp>
        <p:nvSpPr>
          <p:cNvPr id="5" name="Rectangle 4"/>
          <p:cNvSpPr/>
          <p:nvPr/>
        </p:nvSpPr>
        <p:spPr>
          <a:xfrm>
            <a:off x="533400" y="838200"/>
            <a:ext cx="8153400" cy="523220"/>
          </a:xfrm>
          <a:prstGeom prst="rect">
            <a:avLst/>
          </a:prstGeom>
        </p:spPr>
        <p:txBody>
          <a:bodyPr wrap="square">
            <a:spAutoFit/>
          </a:bodyPr>
          <a:lstStyle/>
          <a:p>
            <a:pPr marL="489833" indent="-489833">
              <a:buFont typeface="Arial" panose="020B0604020202020204" pitchFamily="34" charset="0"/>
              <a:buNone/>
              <a:defRPr/>
            </a:pPr>
            <a:r>
              <a:rPr lang="en-US" sz="2800" b="1" dirty="0">
                <a:solidFill>
                  <a:srgbClr val="0070C0"/>
                </a:solidFill>
              </a:rPr>
              <a:t>Phase 2: Electronics support critical applications </a:t>
            </a:r>
          </a:p>
        </p:txBody>
      </p:sp>
    </p:spTree>
    <p:extLst>
      <p:ext uri="{BB962C8B-B14F-4D97-AF65-F5344CB8AC3E}">
        <p14:creationId xmlns:p14="http://schemas.microsoft.com/office/powerpoint/2010/main" xmlns="" val="3014410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80</a:t>
            </a:fld>
            <a:endParaRPr lang="en-US"/>
          </a:p>
        </p:txBody>
      </p:sp>
      <p:pic>
        <p:nvPicPr>
          <p:cNvPr id="9"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3661" t="4189" r="3661" b="9543"/>
          <a:stretch/>
        </p:blipFill>
        <p:spPr bwMode="auto">
          <a:xfrm>
            <a:off x="1477925" y="1796902"/>
            <a:ext cx="6188149" cy="4051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a:spLocks noChangeArrowheads="1"/>
          </p:cNvSpPr>
          <p:nvPr/>
        </p:nvSpPr>
        <p:spPr bwMode="auto">
          <a:xfrm>
            <a:off x="352425" y="914400"/>
            <a:ext cx="563699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IN" sz="2800" b="1" dirty="0">
                <a:solidFill>
                  <a:srgbClr val="0070C0"/>
                </a:solidFill>
              </a:rPr>
              <a:t>High-Voltage Circuit and Distribution</a:t>
            </a:r>
            <a:endParaRPr lang="en-IN" sz="2800" dirty="0">
              <a:solidFill>
                <a:srgbClr val="0070C0"/>
              </a:solidFill>
            </a:endParaRPr>
          </a:p>
        </p:txBody>
      </p:sp>
    </p:spTree>
    <p:extLst>
      <p:ext uri="{BB962C8B-B14F-4D97-AF65-F5344CB8AC3E}">
        <p14:creationId xmlns:p14="http://schemas.microsoft.com/office/powerpoint/2010/main" xmlns="" val="39874608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81</a:t>
            </a:fld>
            <a:endParaRPr lang="en-US"/>
          </a:p>
        </p:txBody>
      </p:sp>
      <p:sp>
        <p:nvSpPr>
          <p:cNvPr id="12" name="TextBox 1"/>
          <p:cNvSpPr txBox="1">
            <a:spLocks noChangeArrowheads="1"/>
          </p:cNvSpPr>
          <p:nvPr/>
        </p:nvSpPr>
        <p:spPr bwMode="auto">
          <a:xfrm>
            <a:off x="559980" y="976867"/>
            <a:ext cx="690761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IN" sz="2800" b="1" dirty="0">
                <a:solidFill>
                  <a:srgbClr val="0070C0"/>
                </a:solidFill>
                <a:latin typeface="+mj-lt"/>
              </a:rPr>
              <a:t>Spark Pulse Generation</a:t>
            </a:r>
            <a:endParaRPr lang="en-IN" sz="2800" dirty="0">
              <a:solidFill>
                <a:srgbClr val="0070C0"/>
              </a:solidFill>
              <a:latin typeface="+mj-lt"/>
            </a:endParaRPr>
          </a:p>
        </p:txBody>
      </p:sp>
      <p:sp>
        <p:nvSpPr>
          <p:cNvPr id="14" name="Rectangle 2"/>
          <p:cNvSpPr>
            <a:spLocks noChangeArrowheads="1"/>
          </p:cNvSpPr>
          <p:nvPr/>
        </p:nvSpPr>
        <p:spPr bwMode="auto">
          <a:xfrm>
            <a:off x="684213" y="1513442"/>
            <a:ext cx="734377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IN" dirty="0"/>
              <a:t>The actual generation of the high-voltage pulse is accomplished by switching the current through the primary circuit.</a:t>
            </a:r>
          </a:p>
        </p:txBody>
      </p:sp>
      <p:pic>
        <p:nvPicPr>
          <p:cNvPr id="15" name="Picture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47775" y="2362200"/>
            <a:ext cx="6496050" cy="3267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643277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82</a:t>
            </a:fld>
            <a:endParaRPr lang="en-US"/>
          </a:p>
        </p:txBody>
      </p:sp>
      <p:sp>
        <p:nvSpPr>
          <p:cNvPr id="12" name="Rectangle 11"/>
          <p:cNvSpPr/>
          <p:nvPr/>
        </p:nvSpPr>
        <p:spPr>
          <a:xfrm>
            <a:off x="675167" y="1447800"/>
            <a:ext cx="7705725" cy="4708981"/>
          </a:xfrm>
          <a:prstGeom prst="rect">
            <a:avLst/>
          </a:prstGeom>
        </p:spPr>
        <p:txBody>
          <a:bodyPr>
            <a:spAutoFit/>
          </a:bodyPr>
          <a:lstStyle/>
          <a:p>
            <a:pPr marL="342900" indent="-342900" algn="just">
              <a:buFont typeface="Wingdings" pitchFamily="2" charset="2"/>
              <a:buChar char="§"/>
              <a:defRPr/>
            </a:pPr>
            <a:r>
              <a:rPr lang="en-IN" sz="2000" dirty="0"/>
              <a:t>Ignition occurs some time before top dead </a:t>
            </a:r>
            <a:r>
              <a:rPr lang="en-IN" sz="2000" dirty="0" err="1"/>
              <a:t>center</a:t>
            </a:r>
            <a:r>
              <a:rPr lang="en-IN" sz="2000" dirty="0"/>
              <a:t> (BTDC) during the compression stroke of the piston. </a:t>
            </a:r>
          </a:p>
          <a:p>
            <a:pPr marL="342900" indent="-342900" algn="just">
              <a:buFont typeface="Wingdings" pitchFamily="2" charset="2"/>
              <a:buChar char="§"/>
              <a:defRPr/>
            </a:pPr>
            <a:endParaRPr lang="en-IN" sz="2000" dirty="0"/>
          </a:p>
          <a:p>
            <a:pPr marL="342900" indent="-342900" algn="just">
              <a:buFont typeface="Wingdings" pitchFamily="2" charset="2"/>
              <a:buChar char="§"/>
              <a:defRPr/>
            </a:pPr>
            <a:r>
              <a:rPr lang="en-IN" sz="2000" dirty="0"/>
              <a:t>This time is measured in degrees of crankshaft rotation BTDC. </a:t>
            </a:r>
          </a:p>
          <a:p>
            <a:pPr marL="342900" indent="-342900" algn="just">
              <a:buFont typeface="Wingdings" pitchFamily="2" charset="2"/>
              <a:buChar char="§"/>
              <a:defRPr/>
            </a:pPr>
            <a:endParaRPr lang="en-IN" sz="2000" dirty="0"/>
          </a:p>
          <a:p>
            <a:pPr marL="342900" indent="-342900" algn="just">
              <a:buFont typeface="Wingdings" pitchFamily="2" charset="2"/>
              <a:buChar char="§"/>
              <a:defRPr/>
            </a:pPr>
            <a:r>
              <a:rPr lang="en-IN" sz="2000" dirty="0"/>
              <a:t>For a modern SI engine, this timing is typically 8 to 10 degrees for the basic mechanical setting with the engine running at low speed (low rpm).</a:t>
            </a:r>
          </a:p>
          <a:p>
            <a:pPr marL="342900" indent="-342900" algn="just">
              <a:buFont typeface="Wingdings" pitchFamily="2" charset="2"/>
              <a:buChar char="§"/>
              <a:defRPr/>
            </a:pPr>
            <a:endParaRPr lang="en-IN" sz="2000" dirty="0"/>
          </a:p>
          <a:p>
            <a:pPr marL="342900" indent="-342900" algn="just">
              <a:buFont typeface="Wingdings" pitchFamily="2" charset="2"/>
              <a:buChar char="§"/>
              <a:defRPr/>
            </a:pPr>
            <a:r>
              <a:rPr lang="en-IN" sz="2000" dirty="0"/>
              <a:t>This basic timing is set by the design of the mechanical coupling between the crankshaft and the distributor. </a:t>
            </a:r>
          </a:p>
          <a:p>
            <a:pPr marL="342900" indent="-342900" algn="just">
              <a:buFont typeface="Wingdings" pitchFamily="2" charset="2"/>
              <a:buChar char="§"/>
              <a:defRPr/>
            </a:pPr>
            <a:endParaRPr lang="en-IN" sz="2000" dirty="0"/>
          </a:p>
          <a:p>
            <a:pPr marL="342900" indent="-342900" algn="just">
              <a:buFont typeface="Wingdings" pitchFamily="2" charset="2"/>
              <a:buChar char="§"/>
              <a:defRPr/>
            </a:pPr>
            <a:r>
              <a:rPr lang="en-IN" sz="2000" dirty="0"/>
              <a:t>The basic timing may be adjusted slightly in many older cars by physically rotating the distributor housing, during routine maintenance.</a:t>
            </a:r>
          </a:p>
        </p:txBody>
      </p:sp>
      <p:sp>
        <p:nvSpPr>
          <p:cNvPr id="5" name="TextBox 4"/>
          <p:cNvSpPr txBox="1"/>
          <p:nvPr/>
        </p:nvSpPr>
        <p:spPr>
          <a:xfrm>
            <a:off x="533400" y="829999"/>
            <a:ext cx="3048000" cy="523220"/>
          </a:xfrm>
          <a:prstGeom prst="rect">
            <a:avLst/>
          </a:prstGeom>
          <a:noFill/>
        </p:spPr>
        <p:txBody>
          <a:bodyPr wrap="square" rtlCol="0">
            <a:spAutoFit/>
          </a:bodyPr>
          <a:lstStyle/>
          <a:p>
            <a:r>
              <a:rPr lang="en-IN" sz="2800" b="1" dirty="0">
                <a:solidFill>
                  <a:srgbClr val="0070C0"/>
                </a:solidFill>
              </a:rPr>
              <a:t>Ignition Timing</a:t>
            </a:r>
          </a:p>
        </p:txBody>
      </p:sp>
    </p:spTree>
    <p:extLst>
      <p:ext uri="{BB962C8B-B14F-4D97-AF65-F5344CB8AC3E}">
        <p14:creationId xmlns:p14="http://schemas.microsoft.com/office/powerpoint/2010/main" xmlns="" val="316550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83</a:t>
            </a:fld>
            <a:endParaRPr lang="en-US"/>
          </a:p>
        </p:txBody>
      </p:sp>
      <p:pic>
        <p:nvPicPr>
          <p:cNvPr id="9" name="Picture 1"/>
          <p:cNvPicPr>
            <a:picLocks noChangeAspect="1" noChangeArrowheads="1"/>
          </p:cNvPicPr>
          <p:nvPr/>
        </p:nvPicPr>
        <p:blipFill>
          <a:blip r:embed="rId4">
            <a:extLst>
              <a:ext uri="{28A0092B-C50C-407E-A947-70E740481C1C}">
                <a14:useLocalDpi xmlns:a14="http://schemas.microsoft.com/office/drawing/2010/main" xmlns="" val="0"/>
              </a:ext>
            </a:extLst>
          </a:blip>
          <a:srcRect l="22446"/>
          <a:stretch>
            <a:fillRect/>
          </a:stretch>
        </p:blipFill>
        <p:spPr bwMode="auto">
          <a:xfrm>
            <a:off x="685800" y="1348850"/>
            <a:ext cx="7272338" cy="4772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a:spLocks noChangeArrowheads="1"/>
          </p:cNvSpPr>
          <p:nvPr/>
        </p:nvSpPr>
        <p:spPr bwMode="auto">
          <a:xfrm>
            <a:off x="533400" y="809681"/>
            <a:ext cx="45720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IN" sz="2800" b="1" dirty="0">
                <a:solidFill>
                  <a:srgbClr val="0070C0"/>
                </a:solidFill>
              </a:rPr>
              <a:t>Breaker Point Operation</a:t>
            </a:r>
            <a:endParaRPr lang="en-IN" sz="2800" dirty="0">
              <a:solidFill>
                <a:srgbClr val="0070C0"/>
              </a:solidFill>
            </a:endParaRPr>
          </a:p>
        </p:txBody>
      </p:sp>
    </p:spTree>
    <p:extLst>
      <p:ext uri="{BB962C8B-B14F-4D97-AF65-F5344CB8AC3E}">
        <p14:creationId xmlns:p14="http://schemas.microsoft.com/office/powerpoint/2010/main" xmlns="" val="12334328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84</a:t>
            </a:fld>
            <a:endParaRPr lang="en-US"/>
          </a:p>
        </p:txBody>
      </p:sp>
      <p:sp>
        <p:nvSpPr>
          <p:cNvPr id="5" name="Rectangle 4"/>
          <p:cNvSpPr/>
          <p:nvPr/>
        </p:nvSpPr>
        <p:spPr>
          <a:xfrm>
            <a:off x="533400" y="914400"/>
            <a:ext cx="1833707" cy="523220"/>
          </a:xfrm>
          <a:prstGeom prst="rect">
            <a:avLst/>
          </a:prstGeom>
        </p:spPr>
        <p:txBody>
          <a:bodyPr wrap="none">
            <a:spAutoFit/>
          </a:bodyPr>
          <a:lstStyle/>
          <a:p>
            <a:r>
              <a:rPr lang="en-IN" sz="2800" b="1" dirty="0">
                <a:solidFill>
                  <a:srgbClr val="0070C0"/>
                </a:solidFill>
              </a:rPr>
              <a:t>Drive Shaft</a:t>
            </a:r>
          </a:p>
        </p:txBody>
      </p:sp>
      <p:sp>
        <p:nvSpPr>
          <p:cNvPr id="10" name="Content Placeholder 2"/>
          <p:cNvSpPr>
            <a:spLocks noGrp="1"/>
          </p:cNvSpPr>
          <p:nvPr>
            <p:ph idx="4294967295"/>
          </p:nvPr>
        </p:nvSpPr>
        <p:spPr>
          <a:xfrm>
            <a:off x="457200" y="1369621"/>
            <a:ext cx="7543800" cy="2592779"/>
          </a:xfrm>
          <a:prstGeom prst="rect">
            <a:avLst/>
          </a:prstGeom>
        </p:spPr>
        <p:txBody>
          <a:bodyPr>
            <a:normAutofit/>
          </a:bodyPr>
          <a:lstStyle/>
          <a:p>
            <a:r>
              <a:rPr lang="en-IN" sz="2000" dirty="0"/>
              <a:t>The drive shaft is used on front engine, rear wheel drive vehicles to couple the transmission output shaft to the differential input shaft.</a:t>
            </a:r>
          </a:p>
          <a:p>
            <a:pPr marL="0" indent="0">
              <a:buNone/>
            </a:pPr>
            <a:endParaRPr lang="en-IN" sz="2000" dirty="0"/>
          </a:p>
          <a:p>
            <a:r>
              <a:rPr lang="en-IN" sz="2000" dirty="0"/>
              <a:t>Flexible couplings, called universal joints, allows the rear axle housing and wheels to move up and down while the transmission remains stationary.</a:t>
            </a:r>
          </a:p>
        </p:txBody>
      </p:sp>
    </p:spTree>
    <p:extLst>
      <p:ext uri="{BB962C8B-B14F-4D97-AF65-F5344CB8AC3E}">
        <p14:creationId xmlns:p14="http://schemas.microsoft.com/office/powerpoint/2010/main" xmlns="" val="17129986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85</a:t>
            </a:fld>
            <a:endParaRPr lang="en-US"/>
          </a:p>
        </p:txBody>
      </p:sp>
      <p:sp>
        <p:nvSpPr>
          <p:cNvPr id="6" name="Rectangle 5"/>
          <p:cNvSpPr/>
          <p:nvPr/>
        </p:nvSpPr>
        <p:spPr>
          <a:xfrm>
            <a:off x="533400" y="838200"/>
            <a:ext cx="3234412" cy="523220"/>
          </a:xfrm>
          <a:prstGeom prst="rect">
            <a:avLst/>
          </a:prstGeom>
        </p:spPr>
        <p:txBody>
          <a:bodyPr wrap="none">
            <a:spAutoFit/>
          </a:bodyPr>
          <a:lstStyle/>
          <a:p>
            <a:r>
              <a:rPr lang="en-US" sz="2800" b="1" dirty="0">
                <a:solidFill>
                  <a:srgbClr val="0070C0"/>
                </a:solidFill>
              </a:rPr>
              <a:t>Transmission system</a:t>
            </a:r>
            <a:endParaRPr lang="en-IN" sz="2800" b="1" dirty="0">
              <a:solidFill>
                <a:srgbClr val="0070C0"/>
              </a:solidFill>
            </a:endParaRPr>
          </a:p>
        </p:txBody>
      </p:sp>
      <p:sp>
        <p:nvSpPr>
          <p:cNvPr id="9" name="Rectangle 8"/>
          <p:cNvSpPr/>
          <p:nvPr/>
        </p:nvSpPr>
        <p:spPr>
          <a:xfrm>
            <a:off x="607828" y="1600200"/>
            <a:ext cx="7924800" cy="646331"/>
          </a:xfrm>
          <a:prstGeom prst="rect">
            <a:avLst/>
          </a:prstGeom>
        </p:spPr>
        <p:txBody>
          <a:bodyPr wrap="square">
            <a:spAutoFit/>
          </a:bodyPr>
          <a:lstStyle/>
          <a:p>
            <a:pPr algn="just">
              <a:spcBef>
                <a:spcPct val="20000"/>
              </a:spcBef>
            </a:pPr>
            <a:r>
              <a:rPr lang="en-US" dirty="0">
                <a:solidFill>
                  <a:srgbClr val="000000"/>
                </a:solidFill>
                <a:latin typeface="Calibri" pitchFamily="34" charset="0"/>
              </a:rPr>
              <a:t>It is a technique of </a:t>
            </a:r>
            <a:r>
              <a:rPr lang="en-IN" dirty="0">
                <a:solidFill>
                  <a:srgbClr val="000000"/>
                </a:solidFill>
                <a:latin typeface="Calibri" pitchFamily="34" charset="0"/>
              </a:rPr>
              <a:t>providing different gear or drive ratios between the engine and drive wheels of an automotive vehicle.</a:t>
            </a:r>
            <a:endParaRPr lang="en-US" dirty="0">
              <a:solidFill>
                <a:srgbClr val="000000"/>
              </a:solidFill>
              <a:latin typeface="Calibri" pitchFamily="34" charset="0"/>
            </a:endParaRPr>
          </a:p>
        </p:txBody>
      </p:sp>
      <p:sp>
        <p:nvSpPr>
          <p:cNvPr id="14" name="TextBox 4"/>
          <p:cNvSpPr txBox="1">
            <a:spLocks noChangeArrowheads="1"/>
          </p:cNvSpPr>
          <p:nvPr/>
        </p:nvSpPr>
        <p:spPr bwMode="auto">
          <a:xfrm>
            <a:off x="694684" y="2438400"/>
            <a:ext cx="38163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rgbClr val="0070C0"/>
                </a:solidFill>
                <a:latin typeface="+mn-lt"/>
              </a:rPr>
              <a:t>Types of Transmission</a:t>
            </a:r>
            <a:endParaRPr lang="en-IN" sz="2400" b="1" dirty="0">
              <a:solidFill>
                <a:srgbClr val="0070C0"/>
              </a:solidFill>
              <a:latin typeface="+mn-lt"/>
            </a:endParaRPr>
          </a:p>
        </p:txBody>
      </p:sp>
      <p:sp>
        <p:nvSpPr>
          <p:cNvPr id="12" name="Rectangle 11"/>
          <p:cNvSpPr/>
          <p:nvPr/>
        </p:nvSpPr>
        <p:spPr>
          <a:xfrm>
            <a:off x="838200" y="3124200"/>
            <a:ext cx="4572000" cy="923330"/>
          </a:xfrm>
          <a:prstGeom prst="rect">
            <a:avLst/>
          </a:prstGeom>
        </p:spPr>
        <p:txBody>
          <a:bodyPr>
            <a:spAutoFit/>
          </a:bodyPr>
          <a:lstStyle/>
          <a:p>
            <a:pPr marL="285750" indent="-285750" fontAlgn="auto">
              <a:spcBef>
                <a:spcPts val="0"/>
              </a:spcBef>
              <a:spcAft>
                <a:spcPts val="0"/>
              </a:spcAft>
              <a:buFont typeface="Wingdings" pitchFamily="2" charset="2"/>
              <a:buChar char="Ø"/>
              <a:defRPr/>
            </a:pPr>
            <a:r>
              <a:rPr lang="en-US" dirty="0">
                <a:solidFill>
                  <a:prstClr val="black"/>
                </a:solidFill>
              </a:rPr>
              <a:t>Manual Transmission.</a:t>
            </a:r>
          </a:p>
          <a:p>
            <a:pPr fontAlgn="auto">
              <a:spcBef>
                <a:spcPts val="0"/>
              </a:spcBef>
              <a:spcAft>
                <a:spcPts val="0"/>
              </a:spcAft>
              <a:defRPr/>
            </a:pPr>
            <a:endParaRPr lang="en-US" dirty="0">
              <a:solidFill>
                <a:prstClr val="black"/>
              </a:solidFill>
            </a:endParaRPr>
          </a:p>
          <a:p>
            <a:pPr marL="285750" indent="-285750" fontAlgn="auto">
              <a:spcBef>
                <a:spcPts val="0"/>
              </a:spcBef>
              <a:spcAft>
                <a:spcPts val="0"/>
              </a:spcAft>
              <a:buFont typeface="Wingdings" pitchFamily="2" charset="2"/>
              <a:buChar char="Ø"/>
              <a:defRPr/>
            </a:pPr>
            <a:r>
              <a:rPr lang="en-US" dirty="0">
                <a:solidFill>
                  <a:prstClr val="black"/>
                </a:solidFill>
              </a:rPr>
              <a:t>Automatic Transmission.</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800600" y="3810000"/>
            <a:ext cx="4000500" cy="2124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37619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86</a:t>
            </a:fld>
            <a:endParaRPr lang="en-US"/>
          </a:p>
        </p:txBody>
      </p:sp>
      <p:sp>
        <p:nvSpPr>
          <p:cNvPr id="9" name="TextBox 8"/>
          <p:cNvSpPr txBox="1"/>
          <p:nvPr/>
        </p:nvSpPr>
        <p:spPr>
          <a:xfrm>
            <a:off x="630311" y="1447800"/>
            <a:ext cx="7920038" cy="2215991"/>
          </a:xfrm>
          <a:prstGeom prst="rect">
            <a:avLst/>
          </a:prstGeom>
          <a:noFill/>
        </p:spPr>
        <p:txBody>
          <a:bodyPr>
            <a:spAutoFit/>
          </a:bodyPr>
          <a:lstStyle/>
          <a:p>
            <a:pPr marL="285750" indent="-285750" fontAlgn="auto">
              <a:spcBef>
                <a:spcPts val="0"/>
              </a:spcBef>
              <a:spcAft>
                <a:spcPts val="0"/>
              </a:spcAft>
              <a:buFont typeface="Wingdings" pitchFamily="2" charset="2"/>
              <a:buChar char="Ø"/>
              <a:defRPr/>
            </a:pPr>
            <a:r>
              <a:rPr lang="en-US" sz="2000" dirty="0">
                <a:solidFill>
                  <a:prstClr val="black"/>
                </a:solidFill>
                <a:latin typeface="Calibri"/>
              </a:rPr>
              <a:t>Manual Transmission also know as manual gear box or standard transmission.</a:t>
            </a:r>
          </a:p>
          <a:p>
            <a:pPr marL="285750" indent="-285750" fontAlgn="auto">
              <a:spcBef>
                <a:spcPts val="0"/>
              </a:spcBef>
              <a:spcAft>
                <a:spcPts val="0"/>
              </a:spcAft>
              <a:buFont typeface="Wingdings" pitchFamily="2" charset="2"/>
              <a:buChar char="Ø"/>
              <a:defRPr/>
            </a:pPr>
            <a:endParaRPr lang="en-US" sz="2000" dirty="0">
              <a:solidFill>
                <a:prstClr val="black"/>
              </a:solidFill>
              <a:latin typeface="Calibri"/>
            </a:endParaRPr>
          </a:p>
          <a:p>
            <a:pPr marL="285750" indent="-285750" fontAlgn="auto">
              <a:spcBef>
                <a:spcPts val="0"/>
              </a:spcBef>
              <a:spcAft>
                <a:spcPts val="0"/>
              </a:spcAft>
              <a:buFont typeface="Wingdings" pitchFamily="2" charset="2"/>
              <a:buChar char="Ø"/>
              <a:defRPr/>
            </a:pPr>
            <a:r>
              <a:rPr lang="en-IN" sz="2000" dirty="0">
                <a:solidFill>
                  <a:prstClr val="black"/>
                </a:solidFill>
                <a:latin typeface="Calibri"/>
              </a:rPr>
              <a:t>It generally uses a driver-operated </a:t>
            </a:r>
            <a:r>
              <a:rPr lang="en-IN" sz="2000" dirty="0">
                <a:solidFill>
                  <a:prstClr val="black"/>
                </a:solidFill>
                <a:latin typeface="Calibri"/>
                <a:hlinkClick r:id="rId4" tooltip="Clutch"/>
              </a:rPr>
              <a:t>clutch</a:t>
            </a:r>
            <a:endParaRPr lang="en-IN" sz="2000" dirty="0">
              <a:solidFill>
                <a:prstClr val="black"/>
              </a:solidFill>
              <a:latin typeface="Calibri"/>
            </a:endParaRPr>
          </a:p>
          <a:p>
            <a:pPr marL="285750" indent="-285750" fontAlgn="auto">
              <a:spcBef>
                <a:spcPts val="0"/>
              </a:spcBef>
              <a:spcAft>
                <a:spcPts val="0"/>
              </a:spcAft>
              <a:buFont typeface="Wingdings" pitchFamily="2" charset="2"/>
              <a:buChar char="Ø"/>
              <a:defRPr/>
            </a:pPr>
            <a:endParaRPr lang="en-IN" sz="2000" dirty="0">
              <a:solidFill>
                <a:prstClr val="black"/>
              </a:solidFill>
              <a:latin typeface="Calibri"/>
            </a:endParaRPr>
          </a:p>
          <a:p>
            <a:pPr marL="285750" indent="-285750" fontAlgn="auto">
              <a:spcBef>
                <a:spcPts val="0"/>
              </a:spcBef>
              <a:spcAft>
                <a:spcPts val="0"/>
              </a:spcAft>
              <a:buFont typeface="Wingdings" pitchFamily="2" charset="2"/>
              <a:buChar char="Ø"/>
              <a:defRPr/>
            </a:pPr>
            <a:r>
              <a:rPr lang="en-US" sz="2000" dirty="0">
                <a:solidFill>
                  <a:prstClr val="black"/>
                </a:solidFill>
                <a:latin typeface="Calibri"/>
              </a:rPr>
              <a:t>Gear stick for changing the gear.</a:t>
            </a:r>
          </a:p>
          <a:p>
            <a:pPr fontAlgn="auto">
              <a:spcBef>
                <a:spcPts val="0"/>
              </a:spcBef>
              <a:spcAft>
                <a:spcPts val="0"/>
              </a:spcAft>
              <a:defRPr/>
            </a:pPr>
            <a:endParaRPr lang="en-IN" dirty="0">
              <a:solidFill>
                <a:prstClr val="black"/>
              </a:solidFill>
              <a:latin typeface="Calibri"/>
            </a:endParaRPr>
          </a:p>
        </p:txBody>
      </p:sp>
      <p:sp>
        <p:nvSpPr>
          <p:cNvPr id="10" name="TextBox 4"/>
          <p:cNvSpPr txBox="1">
            <a:spLocks noChangeArrowheads="1"/>
          </p:cNvSpPr>
          <p:nvPr/>
        </p:nvSpPr>
        <p:spPr bwMode="auto">
          <a:xfrm>
            <a:off x="531628" y="838200"/>
            <a:ext cx="685977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b="1" dirty="0">
                <a:solidFill>
                  <a:srgbClr val="0070C0"/>
                </a:solidFill>
                <a:latin typeface="Calibri" pitchFamily="34" charset="0"/>
              </a:rPr>
              <a:t>How Manual Transmission works ?</a:t>
            </a:r>
            <a:endParaRPr lang="en-IN" sz="2800" b="1" dirty="0">
              <a:solidFill>
                <a:srgbClr val="0070C0"/>
              </a:solidFill>
              <a:latin typeface="Calibri" pitchFamily="34" charset="0"/>
            </a:endParaRPr>
          </a:p>
        </p:txBody>
      </p:sp>
      <p:pic>
        <p:nvPicPr>
          <p:cNvPr id="12" name="Picture 2"/>
          <p:cNvPicPr>
            <a:picLocks noChangeAspect="1" noChangeArrowheads="1"/>
          </p:cNvPicPr>
          <p:nvPr/>
        </p:nvPicPr>
        <p:blipFill rotWithShape="1">
          <a:blip r:embed="rId5">
            <a:extLst>
              <a:ext uri="{28A0092B-C50C-407E-A947-70E740481C1C}">
                <a14:useLocalDpi xmlns:a14="http://schemas.microsoft.com/office/drawing/2010/main" xmlns="" val="0"/>
              </a:ext>
            </a:extLst>
          </a:blip>
          <a:srcRect t="11823" b="-9951"/>
          <a:stretch/>
        </p:blipFill>
        <p:spPr bwMode="auto">
          <a:xfrm>
            <a:off x="5932720" y="4060201"/>
            <a:ext cx="2917359" cy="1828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276600" y="4060201"/>
            <a:ext cx="2337549" cy="1530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3"/>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914400" y="3886200"/>
            <a:ext cx="1930525" cy="16026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48242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87</a:t>
            </a:fld>
            <a:endParaRPr lang="en-US"/>
          </a:p>
        </p:txBody>
      </p:sp>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38200" y="1088065"/>
            <a:ext cx="2604977" cy="1602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686300" y="1022321"/>
            <a:ext cx="2628900" cy="1617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38200" y="2639369"/>
            <a:ext cx="2859353" cy="17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2"/>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686300" y="2669132"/>
            <a:ext cx="2895600" cy="17810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003966" y="4662005"/>
            <a:ext cx="2655887" cy="16336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2"/>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800600" y="4800600"/>
            <a:ext cx="2819400" cy="173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Box 7"/>
          <p:cNvSpPr txBox="1">
            <a:spLocks noChangeArrowheads="1"/>
          </p:cNvSpPr>
          <p:nvPr/>
        </p:nvSpPr>
        <p:spPr bwMode="auto">
          <a:xfrm>
            <a:off x="4686300" y="4430713"/>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Neutral Gear</a:t>
            </a:r>
            <a:endParaRPr lang="en-IN" dirty="0">
              <a:solidFill>
                <a:srgbClr val="000000"/>
              </a:solidFill>
              <a:latin typeface="Calibri" pitchFamily="34" charset="0"/>
            </a:endParaRPr>
          </a:p>
        </p:txBody>
      </p:sp>
      <p:sp>
        <p:nvSpPr>
          <p:cNvPr id="18" name="TextBox 7"/>
          <p:cNvSpPr txBox="1">
            <a:spLocks noChangeArrowheads="1"/>
          </p:cNvSpPr>
          <p:nvPr/>
        </p:nvSpPr>
        <p:spPr bwMode="auto">
          <a:xfrm>
            <a:off x="575471" y="4245769"/>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Reverse Gear</a:t>
            </a:r>
            <a:endParaRPr lang="en-IN" dirty="0">
              <a:solidFill>
                <a:srgbClr val="000000"/>
              </a:solidFill>
              <a:latin typeface="Calibri" pitchFamily="34" charset="0"/>
            </a:endParaRPr>
          </a:p>
        </p:txBody>
      </p:sp>
      <p:sp>
        <p:nvSpPr>
          <p:cNvPr id="19" name="TextBox 7"/>
          <p:cNvSpPr txBox="1">
            <a:spLocks noChangeArrowheads="1"/>
          </p:cNvSpPr>
          <p:nvPr/>
        </p:nvSpPr>
        <p:spPr bwMode="auto">
          <a:xfrm>
            <a:off x="533400" y="745603"/>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First Gear</a:t>
            </a:r>
            <a:endParaRPr lang="en-IN" dirty="0">
              <a:solidFill>
                <a:srgbClr val="000000"/>
              </a:solidFill>
              <a:latin typeface="Calibri" pitchFamily="34" charset="0"/>
            </a:endParaRPr>
          </a:p>
        </p:txBody>
      </p:sp>
      <p:sp>
        <p:nvSpPr>
          <p:cNvPr id="20" name="TextBox 7"/>
          <p:cNvSpPr txBox="1">
            <a:spLocks noChangeArrowheads="1"/>
          </p:cNvSpPr>
          <p:nvPr/>
        </p:nvSpPr>
        <p:spPr bwMode="auto">
          <a:xfrm>
            <a:off x="4814776" y="761749"/>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Second Gear</a:t>
            </a:r>
            <a:endParaRPr lang="en-IN" dirty="0">
              <a:solidFill>
                <a:srgbClr val="000000"/>
              </a:solidFill>
              <a:latin typeface="Calibri" pitchFamily="34" charset="0"/>
            </a:endParaRPr>
          </a:p>
        </p:txBody>
      </p:sp>
      <p:sp>
        <p:nvSpPr>
          <p:cNvPr id="21" name="TextBox 7"/>
          <p:cNvSpPr txBox="1">
            <a:spLocks noChangeArrowheads="1"/>
          </p:cNvSpPr>
          <p:nvPr/>
        </p:nvSpPr>
        <p:spPr bwMode="auto">
          <a:xfrm>
            <a:off x="488822" y="2320510"/>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Third Gear</a:t>
            </a:r>
            <a:endParaRPr lang="en-IN" dirty="0">
              <a:solidFill>
                <a:srgbClr val="000000"/>
              </a:solidFill>
              <a:latin typeface="Calibri" pitchFamily="34" charset="0"/>
            </a:endParaRPr>
          </a:p>
        </p:txBody>
      </p:sp>
      <p:sp>
        <p:nvSpPr>
          <p:cNvPr id="22" name="TextBox 7"/>
          <p:cNvSpPr txBox="1">
            <a:spLocks noChangeArrowheads="1"/>
          </p:cNvSpPr>
          <p:nvPr/>
        </p:nvSpPr>
        <p:spPr bwMode="auto">
          <a:xfrm>
            <a:off x="4662377" y="2344388"/>
            <a:ext cx="184308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solidFill>
                  <a:srgbClr val="000000"/>
                </a:solidFill>
                <a:latin typeface="Calibri" pitchFamily="34" charset="0"/>
              </a:rPr>
              <a:t>Fourth Gear</a:t>
            </a:r>
            <a:endParaRPr lang="en-IN" dirty="0">
              <a:solidFill>
                <a:srgbClr val="000000"/>
              </a:solidFill>
              <a:latin typeface="Calibri" pitchFamily="34" charset="0"/>
            </a:endParaRPr>
          </a:p>
        </p:txBody>
      </p:sp>
    </p:spTree>
    <p:extLst>
      <p:ext uri="{BB962C8B-B14F-4D97-AF65-F5344CB8AC3E}">
        <p14:creationId xmlns:p14="http://schemas.microsoft.com/office/powerpoint/2010/main" xmlns="" val="3948242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88</a:t>
            </a:fld>
            <a:endParaRPr lang="en-US"/>
          </a:p>
        </p:txBody>
      </p:sp>
      <p:sp>
        <p:nvSpPr>
          <p:cNvPr id="5" name="Rectangle 4"/>
          <p:cNvSpPr/>
          <p:nvPr/>
        </p:nvSpPr>
        <p:spPr>
          <a:xfrm>
            <a:off x="533400" y="854809"/>
            <a:ext cx="2673297" cy="523220"/>
          </a:xfrm>
          <a:prstGeom prst="rect">
            <a:avLst/>
          </a:prstGeom>
        </p:spPr>
        <p:txBody>
          <a:bodyPr wrap="none">
            <a:spAutoFit/>
          </a:bodyPr>
          <a:lstStyle/>
          <a:p>
            <a:pPr algn="ctr"/>
            <a:r>
              <a:rPr lang="en-US" sz="2800" b="1" dirty="0">
                <a:solidFill>
                  <a:srgbClr val="0070C0"/>
                </a:solidFill>
              </a:rPr>
              <a:t>Differential Gear</a:t>
            </a:r>
          </a:p>
        </p:txBody>
      </p:sp>
      <p:pic>
        <p:nvPicPr>
          <p:cNvPr id="10" name="Picture 4" descr="a differential"/>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16463" y="1557338"/>
            <a:ext cx="4310062" cy="440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539749" y="1628775"/>
            <a:ext cx="4176713" cy="4093428"/>
          </a:xfrm>
          <a:prstGeom prst="rect">
            <a:avLst/>
          </a:prstGeom>
          <a:noFill/>
        </p:spPr>
        <p:txBody>
          <a:bodyPr wrap="square">
            <a:spAutoFit/>
          </a:bodyPr>
          <a:lstStyle/>
          <a:p>
            <a:pPr>
              <a:defRPr/>
            </a:pPr>
            <a:r>
              <a:rPr lang="en-IN" sz="2000" dirty="0"/>
              <a:t>The differential serves three purposes</a:t>
            </a:r>
          </a:p>
          <a:p>
            <a:pPr marL="742950" lvl="1" indent="-285750" algn="just">
              <a:buFont typeface="Wingdings" pitchFamily="2" charset="2"/>
              <a:buChar char="Ø"/>
              <a:defRPr/>
            </a:pPr>
            <a:r>
              <a:rPr lang="en-IN" sz="2000" dirty="0"/>
              <a:t>The right angle transfer of the rotary motion of the drive shaft to the wheels.</a:t>
            </a:r>
          </a:p>
          <a:p>
            <a:pPr marL="742950" lvl="1" indent="-285750" algn="just">
              <a:buFont typeface="Wingdings" pitchFamily="2" charset="2"/>
              <a:buChar char="Ø"/>
              <a:defRPr/>
            </a:pPr>
            <a:r>
              <a:rPr lang="en-IN" sz="2000" dirty="0"/>
              <a:t>It allow each driven wheel to turn at a different seed.</a:t>
            </a:r>
          </a:p>
          <a:p>
            <a:pPr marL="742950" lvl="1" indent="-285750" algn="just">
              <a:buFont typeface="Wingdings" pitchFamily="2" charset="2"/>
              <a:buChar char="Ø"/>
              <a:defRPr/>
            </a:pPr>
            <a:r>
              <a:rPr lang="en-IN" sz="2000" dirty="0"/>
              <a:t>The torque increase provided by the gear ratio.</a:t>
            </a:r>
          </a:p>
          <a:p>
            <a:pPr marL="285750" indent="-285750">
              <a:buFont typeface="Wingdings" pitchFamily="2" charset="2"/>
              <a:buChar char="Ø"/>
              <a:defRPr/>
            </a:pPr>
            <a:endParaRPr lang="en-IN" sz="2000" dirty="0"/>
          </a:p>
          <a:p>
            <a:pPr marL="285750" indent="-285750" algn="just">
              <a:buFont typeface="Wingdings" pitchFamily="2" charset="2"/>
              <a:buChar char="Ø"/>
              <a:defRPr/>
            </a:pPr>
            <a:r>
              <a:rPr lang="en-IN" sz="2000" dirty="0"/>
              <a:t>In  front wheel drive cars, the transmission, differential and drive shafts are known collectively as the transaxle assembly.</a:t>
            </a:r>
          </a:p>
        </p:txBody>
      </p:sp>
    </p:spTree>
    <p:extLst>
      <p:ext uri="{BB962C8B-B14F-4D97-AF65-F5344CB8AC3E}">
        <p14:creationId xmlns:p14="http://schemas.microsoft.com/office/powerpoint/2010/main" xmlns="" val="37235980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89</a:t>
            </a:fld>
            <a:endParaRPr lang="en-US"/>
          </a:p>
        </p:txBody>
      </p:sp>
      <p:sp>
        <p:nvSpPr>
          <p:cNvPr id="5" name="Rectangle 4"/>
          <p:cNvSpPr/>
          <p:nvPr/>
        </p:nvSpPr>
        <p:spPr>
          <a:xfrm>
            <a:off x="540488" y="914400"/>
            <a:ext cx="2562625" cy="523220"/>
          </a:xfrm>
          <a:prstGeom prst="rect">
            <a:avLst/>
          </a:prstGeom>
        </p:spPr>
        <p:txBody>
          <a:bodyPr wrap="none">
            <a:spAutoFit/>
          </a:bodyPr>
          <a:lstStyle/>
          <a:p>
            <a:r>
              <a:rPr lang="en-IN" sz="2800" b="1" dirty="0">
                <a:solidFill>
                  <a:srgbClr val="0070C0"/>
                </a:solidFill>
              </a:rPr>
              <a:t>Steering System</a:t>
            </a:r>
          </a:p>
        </p:txBody>
      </p:sp>
      <p:sp>
        <p:nvSpPr>
          <p:cNvPr id="10" name="Content Placeholder 2"/>
          <p:cNvSpPr>
            <a:spLocks noGrp="1"/>
          </p:cNvSpPr>
          <p:nvPr>
            <p:ph idx="4294967295"/>
          </p:nvPr>
        </p:nvSpPr>
        <p:spPr>
          <a:xfrm>
            <a:off x="512135" y="1465973"/>
            <a:ext cx="8229600" cy="2039227"/>
          </a:xfrm>
          <a:prstGeom prst="rect">
            <a:avLst/>
          </a:prstGeom>
        </p:spPr>
        <p:txBody>
          <a:bodyPr>
            <a:normAutofit lnSpcReduction="10000"/>
          </a:bodyPr>
          <a:lstStyle/>
          <a:p>
            <a:pPr>
              <a:buFont typeface="Wingdings" pitchFamily="2" charset="2"/>
              <a:buChar char="§"/>
            </a:pPr>
            <a:r>
              <a:rPr lang="en-IN" sz="2000" dirty="0"/>
              <a:t>Its one of the major subsystem is required for operation of the car.</a:t>
            </a:r>
          </a:p>
          <a:p>
            <a:pPr>
              <a:buFont typeface="Wingdings" pitchFamily="2" charset="2"/>
              <a:buChar char="§"/>
            </a:pPr>
            <a:r>
              <a:rPr lang="en-IN" sz="2000" dirty="0"/>
              <a:t>It provides the driver control of the path of the car over the ground.</a:t>
            </a:r>
          </a:p>
          <a:p>
            <a:pPr>
              <a:buFont typeface="Wingdings" pitchFamily="2" charset="2"/>
              <a:buChar char="§"/>
            </a:pPr>
            <a:r>
              <a:rPr lang="en-IN" sz="2000" dirty="0"/>
              <a:t>Steering angle: The angle between the front wheel plane and the longitudinal axis of the car.</a:t>
            </a:r>
          </a:p>
          <a:p>
            <a:pPr>
              <a:buFont typeface="Wingdings" pitchFamily="2" charset="2"/>
              <a:buChar char="§"/>
            </a:pPr>
            <a:r>
              <a:rPr lang="en-IN" sz="2000" dirty="0"/>
              <a:t>The steering angle is proportional to the rotation angle of the steering wheel.</a:t>
            </a:r>
          </a:p>
          <a:p>
            <a:endParaRPr lang="en-IN" sz="2000" dirty="0">
              <a:latin typeface="Arial" pitchFamily="34" charset="0"/>
            </a:endParaRPr>
          </a:p>
        </p:txBody>
      </p:sp>
      <p:pic>
        <p:nvPicPr>
          <p:cNvPr id="12" name="Picture 2" descr="http://upload.wikimedia.org/wikipedia/commons/thumb/b/be/Steer_system.jpg/250px-Steer_system.jpg"/>
          <p:cNvPicPr>
            <a:picLocks noChangeAspect="1" noChangeArrowheads="1"/>
          </p:cNvPicPr>
          <p:nvPr/>
        </p:nvPicPr>
        <p:blipFill>
          <a:blip r:embed="rId4">
            <a:extLst>
              <a:ext uri="{28A0092B-C50C-407E-A947-70E740481C1C}">
                <a14:useLocalDpi xmlns:a14="http://schemas.microsoft.com/office/drawing/2010/main" xmlns="" val="0"/>
              </a:ext>
            </a:extLst>
          </a:blip>
          <a:srcRect l="4546" r="4228"/>
          <a:stretch>
            <a:fillRect/>
          </a:stretch>
        </p:blipFill>
        <p:spPr bwMode="auto">
          <a:xfrm>
            <a:off x="2133600" y="3581400"/>
            <a:ext cx="2688074" cy="25817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
          <p:cNvSpPr>
            <a:spLocks noChangeArrowheads="1"/>
          </p:cNvSpPr>
          <p:nvPr/>
        </p:nvSpPr>
        <p:spPr bwMode="auto">
          <a:xfrm>
            <a:off x="745774" y="3567223"/>
            <a:ext cx="2152051"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IN" dirty="0">
                <a:solidFill>
                  <a:srgbClr val="002060"/>
                </a:solidFill>
              </a:rPr>
              <a:t>1. Steering wheel</a:t>
            </a:r>
          </a:p>
          <a:p>
            <a:r>
              <a:rPr lang="en-IN" dirty="0">
                <a:solidFill>
                  <a:srgbClr val="002060"/>
                </a:solidFill>
              </a:rPr>
              <a:t>2. Steering column</a:t>
            </a:r>
          </a:p>
          <a:p>
            <a:r>
              <a:rPr lang="en-IN" dirty="0">
                <a:solidFill>
                  <a:srgbClr val="002060"/>
                </a:solidFill>
              </a:rPr>
              <a:t>3. Rack and pinion</a:t>
            </a:r>
          </a:p>
          <a:p>
            <a:r>
              <a:rPr lang="en-IN" dirty="0">
                <a:solidFill>
                  <a:srgbClr val="002060"/>
                </a:solidFill>
              </a:rPr>
              <a:t>4. Tie rod</a:t>
            </a:r>
          </a:p>
          <a:p>
            <a:r>
              <a:rPr lang="en-IN" dirty="0">
                <a:solidFill>
                  <a:srgbClr val="002060"/>
                </a:solidFill>
              </a:rPr>
              <a:t>5. Kingpin</a:t>
            </a:r>
          </a:p>
        </p:txBody>
      </p:sp>
      <p:sp>
        <p:nvSpPr>
          <p:cNvPr id="15" name="Rectangle 14"/>
          <p:cNvSpPr/>
          <p:nvPr/>
        </p:nvSpPr>
        <p:spPr>
          <a:xfrm>
            <a:off x="5116057" y="3577856"/>
            <a:ext cx="3446984"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Wingdings" pitchFamily="2" charset="2"/>
              <a:buChar char="Ø"/>
              <a:defRPr/>
            </a:pPr>
            <a:r>
              <a:rPr lang="en-IN" dirty="0">
                <a:solidFill>
                  <a:srgbClr val="002060"/>
                </a:solidFill>
              </a:rPr>
              <a:t>Many modern cars use </a:t>
            </a:r>
            <a:r>
              <a:rPr lang="en-IN" dirty="0">
                <a:solidFill>
                  <a:srgbClr val="002060"/>
                </a:solidFill>
                <a:hlinkClick r:id="rId5" tooltip="Rack and pinion"/>
              </a:rPr>
              <a:t>rack and pinion</a:t>
            </a:r>
            <a:r>
              <a:rPr lang="en-IN" dirty="0">
                <a:solidFill>
                  <a:srgbClr val="002060"/>
                </a:solidFill>
              </a:rPr>
              <a:t> steering mechanisms</a:t>
            </a:r>
          </a:p>
          <a:p>
            <a:pPr marL="285750" indent="-285750">
              <a:buFont typeface="Wingdings" pitchFamily="2" charset="2"/>
              <a:buChar char="Ø"/>
              <a:defRPr/>
            </a:pPr>
            <a:r>
              <a:rPr lang="en-IN" dirty="0">
                <a:solidFill>
                  <a:srgbClr val="002060"/>
                </a:solidFill>
              </a:rPr>
              <a:t>steering wheel turns the pinion gear</a:t>
            </a:r>
          </a:p>
          <a:p>
            <a:pPr marL="285750" indent="-285750">
              <a:buFont typeface="Wingdings" pitchFamily="2" charset="2"/>
              <a:buChar char="Ø"/>
              <a:defRPr/>
            </a:pPr>
            <a:r>
              <a:rPr lang="en-IN" dirty="0">
                <a:solidFill>
                  <a:srgbClr val="002060"/>
                </a:solidFill>
              </a:rPr>
              <a:t>pinion moves the rack</a:t>
            </a:r>
          </a:p>
          <a:p>
            <a:pPr marL="285750" indent="-285750">
              <a:buFont typeface="Wingdings" pitchFamily="2" charset="2"/>
              <a:buChar char="Ø"/>
              <a:defRPr/>
            </a:pPr>
            <a:r>
              <a:rPr lang="en-IN" dirty="0">
                <a:solidFill>
                  <a:srgbClr val="002060"/>
                </a:solidFill>
              </a:rPr>
              <a:t>Rack is a linear gear that meshes with the pinion</a:t>
            </a:r>
          </a:p>
          <a:p>
            <a:pPr marL="285750" indent="-285750">
              <a:buFont typeface="Wingdings" pitchFamily="2" charset="2"/>
              <a:buChar char="Ø"/>
              <a:defRPr/>
            </a:pPr>
            <a:r>
              <a:rPr lang="en-IN" dirty="0">
                <a:solidFill>
                  <a:srgbClr val="002060"/>
                </a:solidFill>
              </a:rPr>
              <a:t>converting circular motion into linear </a:t>
            </a:r>
          </a:p>
        </p:txBody>
      </p:sp>
    </p:spTree>
    <p:extLst>
      <p:ext uri="{BB962C8B-B14F-4D97-AF65-F5344CB8AC3E}">
        <p14:creationId xmlns:p14="http://schemas.microsoft.com/office/powerpoint/2010/main" xmlns="" val="284326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9</a:t>
            </a:fld>
            <a:endParaRPr lang="en-US"/>
          </a:p>
        </p:txBody>
      </p:sp>
      <p:sp>
        <p:nvSpPr>
          <p:cNvPr id="9" name="Rectangle 3"/>
          <p:cNvSpPr txBox="1">
            <a:spLocks noChangeArrowheads="1"/>
          </p:cNvSpPr>
          <p:nvPr/>
        </p:nvSpPr>
        <p:spPr>
          <a:xfrm>
            <a:off x="564227" y="1295400"/>
            <a:ext cx="7961313" cy="4876800"/>
          </a:xfrm>
          <a:prstGeom prst="rect">
            <a:avLst/>
          </a:prstGeom>
        </p:spPr>
        <p:txBody>
          <a:bodyPr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00763" lvl="1" indent="-424522">
              <a:spcBef>
                <a:spcPct val="15000"/>
              </a:spcBef>
              <a:buFont typeface="Arial" panose="020B0604020202020204" pitchFamily="34" charset="0"/>
              <a:buChar char="–"/>
              <a:defRPr/>
            </a:pPr>
            <a:r>
              <a:rPr lang="en-US" sz="1900" dirty="0"/>
              <a:t>Full Engine control </a:t>
            </a:r>
            <a:br>
              <a:rPr lang="en-US" sz="1900" dirty="0"/>
            </a:br>
            <a:r>
              <a:rPr lang="en-US" sz="1700" dirty="0"/>
              <a:t>e.g. start/stop cycles, hybrid vehicles … </a:t>
            </a:r>
          </a:p>
          <a:p>
            <a:pPr marL="1100763" lvl="1" indent="-424522">
              <a:spcBef>
                <a:spcPct val="5000"/>
              </a:spcBef>
              <a:buFont typeface="Arial" panose="020B0604020202020204" pitchFamily="34" charset="0"/>
              <a:buChar char="–"/>
              <a:defRPr/>
            </a:pPr>
            <a:r>
              <a:rPr lang="en-US" sz="1900" dirty="0"/>
              <a:t>Active and Passive Safety </a:t>
            </a:r>
            <a:br>
              <a:rPr lang="en-US" sz="1900" dirty="0"/>
            </a:br>
            <a:r>
              <a:rPr lang="en-US" sz="1700" dirty="0"/>
              <a:t>e.g. X by wire, anti-collision radar, dead-angle radar …</a:t>
            </a:r>
          </a:p>
          <a:p>
            <a:pPr marL="1100763" lvl="1" indent="-424522">
              <a:spcBef>
                <a:spcPct val="5000"/>
              </a:spcBef>
              <a:buFont typeface="Arial" panose="020B0604020202020204" pitchFamily="34" charset="0"/>
              <a:buChar char="–"/>
              <a:defRPr/>
            </a:pPr>
            <a:r>
              <a:rPr lang="en-US" sz="1900" dirty="0"/>
              <a:t>Driver information and entertainment</a:t>
            </a:r>
            <a:br>
              <a:rPr lang="en-US" sz="1900" dirty="0"/>
            </a:br>
            <a:r>
              <a:rPr lang="en-US" sz="1700" dirty="0"/>
              <a:t>e.g. traffic congestion warning, weather and road conditions … </a:t>
            </a:r>
          </a:p>
          <a:p>
            <a:pPr marL="1100763" lvl="1" indent="-424522">
              <a:spcBef>
                <a:spcPct val="5000"/>
              </a:spcBef>
              <a:buFont typeface="Arial" panose="020B0604020202020204" pitchFamily="34" charset="0"/>
              <a:buChar char="–"/>
              <a:defRPr/>
            </a:pPr>
            <a:r>
              <a:rPr lang="en-US" sz="1900" dirty="0"/>
              <a:t>Comfort and convenience </a:t>
            </a:r>
          </a:p>
          <a:p>
            <a:pPr marL="1100763" lvl="1" indent="-424522">
              <a:buFont typeface="Arial" panose="020B0604020202020204" pitchFamily="34" charset="0"/>
              <a:buNone/>
              <a:defRPr/>
            </a:pPr>
            <a:r>
              <a:rPr lang="en-US" sz="1900" dirty="0">
                <a:sym typeface="Wingdings" pitchFamily="2" charset="2"/>
              </a:rPr>
              <a:t> 	Very intelligent and robust electronics </a:t>
            </a:r>
          </a:p>
          <a:p>
            <a:pPr marL="1100763" lvl="1" indent="-424522">
              <a:buFont typeface="Arial" panose="020B0604020202020204" pitchFamily="34" charset="0"/>
              <a:buNone/>
              <a:defRPr/>
            </a:pPr>
            <a:r>
              <a:rPr lang="en-US" sz="1900" dirty="0">
                <a:sym typeface="Wingdings" pitchFamily="2" charset="2"/>
              </a:rPr>
              <a:t> 	Communication between internal and external systems</a:t>
            </a:r>
            <a:r>
              <a:rPr lang="en-US" sz="1900" u="sng" dirty="0">
                <a:sym typeface="Wingdings" pitchFamily="2" charset="2"/>
              </a:rPr>
              <a:t/>
            </a:r>
            <a:br>
              <a:rPr lang="en-US" sz="1900" u="sng" dirty="0">
                <a:sym typeface="Wingdings" pitchFamily="2" charset="2"/>
              </a:rPr>
            </a:br>
            <a:r>
              <a:rPr lang="en-US" sz="1900" u="sng" dirty="0">
                <a:solidFill>
                  <a:srgbClr val="BF1F1F"/>
                </a:solidFill>
                <a:sym typeface="Wingdings" pitchFamily="2" charset="2"/>
              </a:rPr>
              <a:t>Information exchange</a:t>
            </a:r>
            <a:r>
              <a:rPr lang="en-US" sz="1900" dirty="0">
                <a:sym typeface="Wingdings" pitchFamily="2" charset="2"/>
              </a:rPr>
              <a:t> with traffic network </a:t>
            </a:r>
          </a:p>
          <a:p>
            <a:pPr marL="1100763" lvl="1" indent="-424522">
              <a:buFont typeface="Arial" panose="020B0604020202020204" pitchFamily="34" charset="0"/>
              <a:buNone/>
              <a:defRPr/>
            </a:pPr>
            <a:r>
              <a:rPr lang="en-US" sz="1900" dirty="0">
                <a:sym typeface="Wingdings" pitchFamily="2" charset="2"/>
              </a:rPr>
              <a:t> 	Full control of engine performance </a:t>
            </a:r>
          </a:p>
          <a:p>
            <a:pPr marL="1100763" lvl="1" indent="-424522">
              <a:buFont typeface="Arial" panose="020B0604020202020204" pitchFamily="34" charset="0"/>
              <a:buNone/>
              <a:defRPr/>
            </a:pPr>
            <a:r>
              <a:rPr lang="en-US" sz="1900" dirty="0">
                <a:sym typeface="Wingdings" pitchFamily="2" charset="2"/>
              </a:rPr>
              <a:t> 	Control of driving and (decreasing) driving skills </a:t>
            </a:r>
            <a:br>
              <a:rPr lang="en-US" sz="1900" dirty="0">
                <a:sym typeface="Wingdings" pitchFamily="2" charset="2"/>
              </a:rPr>
            </a:br>
            <a:r>
              <a:rPr lang="en-US" sz="1900" u="sng" dirty="0">
                <a:solidFill>
                  <a:srgbClr val="BF1F1F"/>
                </a:solidFill>
              </a:rPr>
              <a:t>Proactive</a:t>
            </a:r>
            <a:r>
              <a:rPr lang="en-US" sz="1900" dirty="0">
                <a:solidFill>
                  <a:srgbClr val="BF1F1F"/>
                </a:solidFill>
              </a:rPr>
              <a:t> </a:t>
            </a:r>
            <a:r>
              <a:rPr lang="en-US" sz="1900" dirty="0"/>
              <a:t>prevention of dangerous situations inside </a:t>
            </a:r>
            <a:br>
              <a:rPr lang="en-US" sz="1900" dirty="0"/>
            </a:br>
            <a:r>
              <a:rPr lang="en-US" sz="1900" dirty="0"/>
              <a:t>and around the car</a:t>
            </a:r>
            <a:endParaRPr lang="en-US" sz="1900" dirty="0">
              <a:sym typeface="Wingdings" pitchFamily="2" charset="2"/>
            </a:endParaRPr>
          </a:p>
          <a:p>
            <a:pPr marL="1100763" lvl="1" indent="-424522">
              <a:buFont typeface="Arial" panose="020B0604020202020204" pitchFamily="34" charset="0"/>
              <a:buNone/>
              <a:defRPr/>
            </a:pPr>
            <a:r>
              <a:rPr lang="en-US" sz="1900" dirty="0">
                <a:sym typeface="Wingdings" pitchFamily="2" charset="2"/>
              </a:rPr>
              <a:t> 	Full control of car and </a:t>
            </a:r>
            <a:r>
              <a:rPr lang="en-US" sz="1900" u="sng" dirty="0">
                <a:solidFill>
                  <a:srgbClr val="BF1F1F"/>
                </a:solidFill>
                <a:sym typeface="Wingdings" pitchFamily="2" charset="2"/>
              </a:rPr>
              <a:t>immediate surroundings</a:t>
            </a:r>
            <a:r>
              <a:rPr lang="en-US" sz="1900" dirty="0">
                <a:sym typeface="Wingdings" pitchFamily="2" charset="2"/>
              </a:rPr>
              <a:t> </a:t>
            </a:r>
            <a:endParaRPr lang="en-GB" sz="1900" dirty="0">
              <a:sym typeface="Wingdings" pitchFamily="2" charset="2"/>
            </a:endParaRPr>
          </a:p>
        </p:txBody>
      </p:sp>
      <p:sp>
        <p:nvSpPr>
          <p:cNvPr id="5" name="Rectangle 4"/>
          <p:cNvSpPr/>
          <p:nvPr/>
        </p:nvSpPr>
        <p:spPr>
          <a:xfrm>
            <a:off x="533400" y="795893"/>
            <a:ext cx="7227748" cy="523220"/>
          </a:xfrm>
          <a:prstGeom prst="rect">
            <a:avLst/>
          </a:prstGeom>
        </p:spPr>
        <p:txBody>
          <a:bodyPr wrap="none">
            <a:spAutoFit/>
          </a:bodyPr>
          <a:lstStyle/>
          <a:p>
            <a:pPr marL="489833" indent="-489833">
              <a:spcBef>
                <a:spcPct val="15000"/>
              </a:spcBef>
              <a:buFont typeface="Arial" panose="020B0604020202020204" pitchFamily="34" charset="0"/>
              <a:buNone/>
              <a:defRPr/>
            </a:pPr>
            <a:r>
              <a:rPr lang="en-US" sz="2800" b="1" dirty="0">
                <a:solidFill>
                  <a:srgbClr val="0070C0"/>
                </a:solidFill>
              </a:rPr>
              <a:t>Phase 3: Electronics control critical applications</a:t>
            </a:r>
          </a:p>
        </p:txBody>
      </p:sp>
    </p:spTree>
    <p:extLst>
      <p:ext uri="{BB962C8B-B14F-4D97-AF65-F5344CB8AC3E}">
        <p14:creationId xmlns:p14="http://schemas.microsoft.com/office/powerpoint/2010/main" xmlns="" val="31695067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90</a:t>
            </a:fld>
            <a:endParaRPr lang="en-US"/>
          </a:p>
        </p:txBody>
      </p:sp>
      <p:pic>
        <p:nvPicPr>
          <p:cNvPr id="9" name="Picture 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93202" y="1462428"/>
            <a:ext cx="5987085" cy="43287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p:nvSpPr>
        <p:spPr>
          <a:xfrm>
            <a:off x="568842" y="914400"/>
            <a:ext cx="3657600" cy="523220"/>
          </a:xfrm>
          <a:prstGeom prst="rect">
            <a:avLst/>
          </a:prstGeom>
          <a:noFill/>
        </p:spPr>
        <p:txBody>
          <a:bodyPr wrap="square" rtlCol="0">
            <a:spAutoFit/>
          </a:bodyPr>
          <a:lstStyle/>
          <a:p>
            <a:r>
              <a:rPr lang="en-IN" sz="2800" b="1" dirty="0">
                <a:solidFill>
                  <a:srgbClr val="0070C0"/>
                </a:solidFill>
              </a:rPr>
              <a:t>Steering System</a:t>
            </a:r>
          </a:p>
        </p:txBody>
      </p:sp>
    </p:spTree>
    <p:extLst>
      <p:ext uri="{BB962C8B-B14F-4D97-AF65-F5344CB8AC3E}">
        <p14:creationId xmlns:p14="http://schemas.microsoft.com/office/powerpoint/2010/main" xmlns="" val="4246330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91</a:t>
            </a:fld>
            <a:endParaRPr lang="en-US"/>
          </a:p>
        </p:txBody>
      </p:sp>
      <p:sp>
        <p:nvSpPr>
          <p:cNvPr id="5" name="Rectangle 4"/>
          <p:cNvSpPr/>
          <p:nvPr/>
        </p:nvSpPr>
        <p:spPr>
          <a:xfrm>
            <a:off x="595423" y="990600"/>
            <a:ext cx="1172052" cy="523220"/>
          </a:xfrm>
          <a:prstGeom prst="rect">
            <a:avLst/>
          </a:prstGeom>
        </p:spPr>
        <p:txBody>
          <a:bodyPr wrap="none">
            <a:spAutoFit/>
          </a:bodyPr>
          <a:lstStyle/>
          <a:p>
            <a:r>
              <a:rPr lang="en-IN" sz="2800" b="1" dirty="0">
                <a:solidFill>
                  <a:srgbClr val="0070C0"/>
                </a:solidFill>
              </a:rPr>
              <a:t>Brakes</a:t>
            </a:r>
          </a:p>
        </p:txBody>
      </p:sp>
      <p:sp>
        <p:nvSpPr>
          <p:cNvPr id="10" name="Content Placeholder 2"/>
          <p:cNvSpPr>
            <a:spLocks noGrp="1"/>
          </p:cNvSpPr>
          <p:nvPr>
            <p:ph idx="4294967295"/>
          </p:nvPr>
        </p:nvSpPr>
        <p:spPr>
          <a:xfrm>
            <a:off x="457200" y="1532653"/>
            <a:ext cx="7772400" cy="1362947"/>
          </a:xfrm>
          <a:prstGeom prst="rect">
            <a:avLst/>
          </a:prstGeom>
        </p:spPr>
        <p:txBody>
          <a:bodyPr/>
          <a:lstStyle/>
          <a:p>
            <a:pPr algn="just"/>
            <a:r>
              <a:rPr lang="en-IN" sz="2000" dirty="0"/>
              <a:t>Brakes are as basic to the automobile as the engine drivetrain system. These are responsible for</a:t>
            </a:r>
            <a:r>
              <a:rPr lang="en-IN" sz="2000" dirty="0">
                <a:solidFill>
                  <a:srgbClr val="FF0000"/>
                </a:solidFill>
              </a:rPr>
              <a:t> slowing </a:t>
            </a:r>
            <a:r>
              <a:rPr lang="en-IN" sz="2000" dirty="0"/>
              <a:t>and </a:t>
            </a:r>
            <a:r>
              <a:rPr lang="en-IN" sz="2000" dirty="0">
                <a:solidFill>
                  <a:srgbClr val="FF0000"/>
                </a:solidFill>
              </a:rPr>
              <a:t>stopping</a:t>
            </a:r>
            <a:r>
              <a:rPr lang="en-IN" sz="2000" dirty="0"/>
              <a:t> the vehicle.</a:t>
            </a:r>
          </a:p>
          <a:p>
            <a:pPr algn="just"/>
            <a:r>
              <a:rPr lang="en-IN" sz="2000" dirty="0"/>
              <a:t>Most of the kinetic energy of the car is dissipated by the brakes during deceleration and stopping.</a:t>
            </a:r>
          </a:p>
          <a:p>
            <a:pPr marL="0" indent="0">
              <a:buNone/>
            </a:pPr>
            <a:endParaRPr lang="en-IN" dirty="0">
              <a:latin typeface="Arial" pitchFamily="34" charset="0"/>
            </a:endParaRPr>
          </a:p>
        </p:txBody>
      </p:sp>
      <p:pic>
        <p:nvPicPr>
          <p:cNvPr id="12"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22496" r="4717" b="5865"/>
          <a:stretch/>
        </p:blipFill>
        <p:spPr bwMode="auto">
          <a:xfrm>
            <a:off x="2286000" y="2819400"/>
            <a:ext cx="4113027" cy="29341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656549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92</a:t>
            </a:fld>
            <a:endParaRPr lang="en-US"/>
          </a:p>
        </p:txBody>
      </p:sp>
      <p:sp>
        <p:nvSpPr>
          <p:cNvPr id="6" name="Rectangle 5"/>
          <p:cNvSpPr/>
          <p:nvPr/>
        </p:nvSpPr>
        <p:spPr>
          <a:xfrm>
            <a:off x="554665" y="772180"/>
            <a:ext cx="3017429" cy="523220"/>
          </a:xfrm>
          <a:prstGeom prst="rect">
            <a:avLst/>
          </a:prstGeom>
        </p:spPr>
        <p:txBody>
          <a:bodyPr wrap="none">
            <a:spAutoFit/>
          </a:bodyPr>
          <a:lstStyle/>
          <a:p>
            <a:pPr algn="ctr">
              <a:defRPr/>
            </a:pPr>
            <a:r>
              <a:rPr lang="en-IN" sz="2800" b="1" dirty="0">
                <a:solidFill>
                  <a:srgbClr val="0070C0"/>
                </a:solidFill>
              </a:rPr>
              <a:t>Suspension System</a:t>
            </a:r>
          </a:p>
        </p:txBody>
      </p:sp>
      <p:sp>
        <p:nvSpPr>
          <p:cNvPr id="9" name="Rectangle 8"/>
          <p:cNvSpPr/>
          <p:nvPr/>
        </p:nvSpPr>
        <p:spPr>
          <a:xfrm>
            <a:off x="618460" y="1295400"/>
            <a:ext cx="7924800" cy="2585323"/>
          </a:xfrm>
          <a:prstGeom prst="rect">
            <a:avLst/>
          </a:prstGeom>
        </p:spPr>
        <p:txBody>
          <a:bodyPr wrap="square">
            <a:spAutoFit/>
          </a:bodyPr>
          <a:lstStyle/>
          <a:p>
            <a:pPr marL="342900" indent="-342900">
              <a:buFont typeface="Wingdings" pitchFamily="2" charset="2"/>
              <a:buChar char="§"/>
            </a:pPr>
            <a:r>
              <a:rPr lang="en-IN" dirty="0"/>
              <a:t>Suspension system, is the mechanical assembly that connects each wheel to the car body.</a:t>
            </a:r>
            <a:endParaRPr lang="en-US" dirty="0"/>
          </a:p>
          <a:p>
            <a:pPr marL="342900" indent="-342900">
              <a:buFont typeface="Wingdings" pitchFamily="2" charset="2"/>
              <a:buChar char="§"/>
            </a:pPr>
            <a:r>
              <a:rPr lang="en-IN" dirty="0"/>
              <a:t>Purpose of the suspension system is to isolate the car body from the vertical motion</a:t>
            </a:r>
            <a:endParaRPr lang="en-US" dirty="0"/>
          </a:p>
          <a:p>
            <a:pPr marL="342900" indent="-342900">
              <a:buFont typeface="Wingdings" pitchFamily="2" charset="2"/>
              <a:buChar char="§"/>
            </a:pPr>
            <a:r>
              <a:rPr lang="en-IN" dirty="0"/>
              <a:t>Wheel assembly is connected through a movable assembly to the body</a:t>
            </a:r>
            <a:endParaRPr lang="en-US" dirty="0"/>
          </a:p>
          <a:p>
            <a:pPr marL="342900" indent="-342900">
              <a:buFont typeface="Wingdings" pitchFamily="2" charset="2"/>
              <a:buChar char="§"/>
            </a:pPr>
            <a:r>
              <a:rPr lang="en-IN" dirty="0"/>
              <a:t>The weight of the car is supported by springs</a:t>
            </a:r>
            <a:endParaRPr lang="en-US" dirty="0"/>
          </a:p>
          <a:p>
            <a:pPr marL="342900" indent="-342900">
              <a:buFont typeface="Wingdings" pitchFamily="2" charset="2"/>
              <a:buChar char="§"/>
            </a:pPr>
            <a:r>
              <a:rPr lang="en-IN" i="1" dirty="0"/>
              <a:t>Shock absorber </a:t>
            </a:r>
            <a:r>
              <a:rPr lang="en-IN" dirty="0"/>
              <a:t>(sometimes a </a:t>
            </a:r>
            <a:r>
              <a:rPr lang="en-IN" i="1" dirty="0"/>
              <a:t>strut</a:t>
            </a:r>
            <a:r>
              <a:rPr lang="en-IN" dirty="0"/>
              <a:t>), which is in effect a viscous damping device.</a:t>
            </a:r>
            <a:endParaRPr lang="en-US" dirty="0"/>
          </a:p>
          <a:p>
            <a:pPr marL="342900" indent="-342900">
              <a:buFont typeface="Wingdings" pitchFamily="2" charset="2"/>
              <a:buChar char="§"/>
            </a:pPr>
            <a:r>
              <a:rPr lang="en-IN" dirty="0"/>
              <a:t>The mass of the car body is called the </a:t>
            </a:r>
            <a:r>
              <a:rPr lang="en-IN" i="1" dirty="0"/>
              <a:t>sprung mass supported by springs.</a:t>
            </a:r>
          </a:p>
        </p:txBody>
      </p:sp>
      <p:pic>
        <p:nvPicPr>
          <p:cNvPr id="14" name="Picture 1"/>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5361" t="9467" r="8706" b="3516"/>
          <a:stretch/>
        </p:blipFill>
        <p:spPr bwMode="auto">
          <a:xfrm>
            <a:off x="1102265" y="3870089"/>
            <a:ext cx="3370498" cy="26724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
            <a:hlinkClick r:id="rId5" action="ppaction://hlinkfile"/>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14731" t="4763" r="14903" b="3441"/>
          <a:stretch/>
        </p:blipFill>
        <p:spPr bwMode="auto">
          <a:xfrm>
            <a:off x="5029200" y="3911327"/>
            <a:ext cx="2190307" cy="2589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
          <p:cNvSpPr>
            <a:spLocks noChangeArrowheads="1"/>
          </p:cNvSpPr>
          <p:nvPr/>
        </p:nvSpPr>
        <p:spPr bwMode="auto">
          <a:xfrm rot="16200000">
            <a:off x="6312195" y="5103911"/>
            <a:ext cx="213360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IN" sz="1400" b="1" dirty="0"/>
              <a:t>Shock Absorber Assembly</a:t>
            </a:r>
            <a:endParaRPr lang="en-IN" sz="1400" dirty="0"/>
          </a:p>
        </p:txBody>
      </p:sp>
    </p:spTree>
    <p:extLst>
      <p:ext uri="{BB962C8B-B14F-4D97-AF65-F5344CB8AC3E}">
        <p14:creationId xmlns:p14="http://schemas.microsoft.com/office/powerpoint/2010/main" xmlns="" val="782333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le tech logo"/>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5800" y="76200"/>
            <a:ext cx="2590800" cy="533400"/>
          </a:xfrm>
          <a:prstGeom prst="rect">
            <a:avLst/>
          </a:prstGeom>
          <a:noFill/>
          <a:ln>
            <a:noFill/>
          </a:ln>
        </p:spPr>
      </p:pic>
      <p:sp>
        <p:nvSpPr>
          <p:cNvPr id="8" name="Text Box 2"/>
          <p:cNvSpPr txBox="1">
            <a:spLocks noChangeArrowheads="1"/>
          </p:cNvSpPr>
          <p:nvPr/>
        </p:nvSpPr>
        <p:spPr bwMode="auto">
          <a:xfrm>
            <a:off x="4572000" y="83790"/>
            <a:ext cx="3962400" cy="6308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91440" tIns="45720" rIns="91440" bIns="45720" anchor="t" anchorCtr="0" upright="1">
            <a:noAutofit/>
          </a:bodyPr>
          <a:lstStyle/>
          <a:p>
            <a:pPr marL="0" marR="0" algn="ctr">
              <a:spcBef>
                <a:spcPts val="0"/>
              </a:spcBef>
              <a:spcAft>
                <a:spcPts val="0"/>
              </a:spcAft>
              <a:tabLst>
                <a:tab pos="2865755" algn="ctr"/>
                <a:tab pos="5731510" algn="r"/>
              </a:tabLst>
            </a:pPr>
            <a:r>
              <a:rPr lang="en-US" b="1" dirty="0">
                <a:solidFill>
                  <a:srgbClr val="C00000"/>
                </a:solidFill>
                <a:effectLst/>
                <a:latin typeface="Times New Roman"/>
                <a:ea typeface="Calibri"/>
                <a:cs typeface="Times New Roman"/>
              </a:rPr>
              <a:t>School of  Electronics and Communication Engineering</a:t>
            </a:r>
            <a:endParaRPr lang="en-US" sz="14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a:p>
            <a:pPr marL="0" marR="0" algn="r">
              <a:lnSpc>
                <a:spcPct val="115000"/>
              </a:lnSpc>
              <a:spcBef>
                <a:spcPts val="0"/>
              </a:spcBef>
              <a:spcAft>
                <a:spcPts val="1000"/>
              </a:spcAft>
            </a:pPr>
            <a:endParaRPr lang="en-US" sz="1100" dirty="0">
              <a:effectLst/>
              <a:latin typeface="Calibri"/>
              <a:ea typeface="Calibri"/>
              <a:cs typeface="Times New Roman"/>
            </a:endParaRPr>
          </a:p>
        </p:txBody>
      </p:sp>
      <p:cxnSp>
        <p:nvCxnSpPr>
          <p:cNvPr id="11" name="Straight Connector 10"/>
          <p:cNvCxnSpPr/>
          <p:nvPr/>
        </p:nvCxnSpPr>
        <p:spPr>
          <a:xfrm>
            <a:off x="533400" y="714663"/>
            <a:ext cx="7924800" cy="0"/>
          </a:xfrm>
          <a:prstGeom prst="line">
            <a:avLst/>
          </a:prstGeom>
          <a:ln w="38100" cmpd="thickThin">
            <a:gradFill flip="none" rotWithShape="1">
              <a:gsLst>
                <a:gs pos="73000">
                  <a:srgbClr val="0070C0"/>
                </a:gs>
                <a:gs pos="100000">
                  <a:srgbClr val="FF0000"/>
                </a:gs>
                <a:gs pos="48000">
                  <a:srgbClr val="002060"/>
                </a:gs>
                <a:gs pos="25000">
                  <a:srgbClr val="0070C0"/>
                </a:gs>
                <a:gs pos="0">
                  <a:srgbClr val="FF0000"/>
                </a:gs>
                <a:gs pos="100000">
                  <a:schemeClr val="accent1">
                    <a:tint val="44500"/>
                    <a:satMod val="160000"/>
                  </a:schemeClr>
                </a:gs>
                <a:gs pos="100000">
                  <a:srgbClr val="FF0000"/>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0" y="6553200"/>
            <a:ext cx="9144000" cy="304800"/>
          </a:xfrm>
          <a:prstGeom prst="rect">
            <a:avLst/>
          </a:prstGeom>
          <a:solidFill>
            <a:schemeClr val="bg1">
              <a:lumMod val="85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
        <p:nvSpPr>
          <p:cNvPr id="2" name="Date Placeholder 1"/>
          <p:cNvSpPr>
            <a:spLocks noGrp="1"/>
          </p:cNvSpPr>
          <p:nvPr>
            <p:ph type="dt" sz="half" idx="10"/>
          </p:nvPr>
        </p:nvSpPr>
        <p:spPr>
          <a:xfrm>
            <a:off x="152400" y="6523037"/>
            <a:ext cx="2514600" cy="365125"/>
          </a:xfrm>
        </p:spPr>
        <p:txBody>
          <a:bodyPr/>
          <a:lstStyle/>
          <a:p>
            <a:pPr algn="ctr"/>
            <a:fld id="{7314CA9D-6AD8-41F6-8AE8-609F1CD29729}" type="datetime1">
              <a:rPr lang="en-US" sz="1200" b="1" smtClean="0">
                <a:solidFill>
                  <a:schemeClr val="tx1"/>
                </a:solidFill>
                <a:latin typeface="Times New Roman" panose="02020603050405020304" pitchFamily="18" charset="0"/>
                <a:cs typeface="Times New Roman" panose="02020603050405020304" pitchFamily="18" charset="0"/>
              </a:rPr>
              <a:pPr algn="ctr"/>
              <a:t>3/2/2023</a:t>
            </a:fld>
            <a:endParaRPr lang="en-US" sz="1100" b="1" dirty="0">
              <a:solidFill>
                <a:schemeClr val="tx1"/>
              </a:solidFill>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a:xfrm>
            <a:off x="3239068" y="6523037"/>
            <a:ext cx="3352801" cy="365125"/>
          </a:xfrm>
        </p:spPr>
        <p:txBody>
          <a:bodyPr/>
          <a:lstStyle/>
          <a:p>
            <a:r>
              <a:rPr lang="en-US" sz="1200" b="1">
                <a:solidFill>
                  <a:schemeClr val="tx1"/>
                </a:solidFill>
                <a:latin typeface="Times New Roman" panose="02020603050405020304" pitchFamily="18" charset="0"/>
                <a:cs typeface="Times New Roman" panose="02020603050405020304" pitchFamily="18" charset="0"/>
              </a:rPr>
              <a:t>Automotive Electronics  (17EECC305)          </a:t>
            </a:r>
            <a:endParaRPr lang="en-US" sz="1200" b="1" dirty="0">
              <a:solidFill>
                <a:schemeClr val="tx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B6F15528-21DE-4FAA-801E-634DDDAF4B2B}" type="slidenum">
              <a:rPr lang="en-US" smtClean="0"/>
              <a:pPr/>
              <a:t>93</a:t>
            </a:fld>
            <a:endParaRPr lang="en-US"/>
          </a:p>
        </p:txBody>
      </p:sp>
      <p:sp>
        <p:nvSpPr>
          <p:cNvPr id="5" name="Rectangle 4"/>
          <p:cNvSpPr/>
          <p:nvPr/>
        </p:nvSpPr>
        <p:spPr>
          <a:xfrm>
            <a:off x="533400" y="990600"/>
            <a:ext cx="7467600" cy="523220"/>
          </a:xfrm>
          <a:prstGeom prst="rect">
            <a:avLst/>
          </a:prstGeom>
        </p:spPr>
        <p:txBody>
          <a:bodyPr wrap="square">
            <a:spAutoFit/>
          </a:bodyPr>
          <a:lstStyle/>
          <a:p>
            <a:r>
              <a:rPr lang="en-IN" sz="2800" b="1" dirty="0">
                <a:solidFill>
                  <a:srgbClr val="0070C0"/>
                </a:solidFill>
              </a:rPr>
              <a:t>MOTIVATION FOR ELECTRONIC ENGINE CONTROL</a:t>
            </a:r>
            <a:endParaRPr lang="en-IN" sz="2800" dirty="0">
              <a:solidFill>
                <a:srgbClr val="0070C0"/>
              </a:solidFill>
            </a:endParaRPr>
          </a:p>
        </p:txBody>
      </p:sp>
      <p:sp>
        <p:nvSpPr>
          <p:cNvPr id="12" name="TextBox 11"/>
          <p:cNvSpPr txBox="1">
            <a:spLocks noChangeArrowheads="1"/>
          </p:cNvSpPr>
          <p:nvPr/>
        </p:nvSpPr>
        <p:spPr bwMode="auto">
          <a:xfrm>
            <a:off x="509588" y="1752600"/>
            <a:ext cx="8024812" cy="2862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buFont typeface="Wingdings" pitchFamily="2" charset="2"/>
              <a:buChar char="Ø"/>
            </a:pPr>
            <a:r>
              <a:rPr lang="en-IN" sz="2000" dirty="0">
                <a:latin typeface="+mn-lt"/>
              </a:rPr>
              <a:t>The first came about as a result of legislation to regulate automobile exhaust emissions under the authority of the Environmental Protection Agency (EPA).</a:t>
            </a:r>
          </a:p>
          <a:p>
            <a:pPr eaLnBrk="1" hangingPunct="1">
              <a:buFont typeface="Wingdings" pitchFamily="2" charset="2"/>
              <a:buChar char="Ø"/>
            </a:pPr>
            <a:endParaRPr lang="en-US" sz="2000" dirty="0">
              <a:latin typeface="+mn-lt"/>
            </a:endParaRPr>
          </a:p>
          <a:p>
            <a:pPr eaLnBrk="1" hangingPunct="1">
              <a:buFont typeface="Wingdings" pitchFamily="2" charset="2"/>
              <a:buChar char="Ø"/>
            </a:pPr>
            <a:r>
              <a:rPr lang="en-IN" sz="2000" dirty="0">
                <a:latin typeface="+mn-lt"/>
              </a:rPr>
              <a:t>The second was a thrust to improve the national average fuel economy by government regulation.</a:t>
            </a:r>
          </a:p>
          <a:p>
            <a:pPr eaLnBrk="1" hangingPunct="1">
              <a:buFont typeface="Wingdings" pitchFamily="2" charset="2"/>
              <a:buChar char="Ø"/>
            </a:pPr>
            <a:endParaRPr lang="en-US" sz="2000" dirty="0">
              <a:latin typeface="+mn-lt"/>
            </a:endParaRPr>
          </a:p>
          <a:p>
            <a:pPr eaLnBrk="1" hangingPunct="1">
              <a:buFont typeface="Wingdings" pitchFamily="2" charset="2"/>
              <a:buChar char="Ø"/>
            </a:pPr>
            <a:r>
              <a:rPr lang="en-US" sz="2000" dirty="0">
                <a:latin typeface="+mn-lt"/>
              </a:rPr>
              <a:t> </a:t>
            </a:r>
            <a:r>
              <a:rPr lang="en-IN" sz="2000" dirty="0">
                <a:latin typeface="+mn-lt"/>
              </a:rPr>
              <a:t>Automotive exhaust emission control requirements started in the United States in 1966 when the California state</a:t>
            </a:r>
          </a:p>
        </p:txBody>
      </p:sp>
      <p:sp>
        <p:nvSpPr>
          <p:cNvPr id="14" name="Rectangle 13"/>
          <p:cNvSpPr>
            <a:spLocks noChangeArrowheads="1"/>
          </p:cNvSpPr>
          <p:nvPr/>
        </p:nvSpPr>
        <p:spPr bwMode="auto">
          <a:xfrm>
            <a:off x="533400" y="4724400"/>
            <a:ext cx="2579873"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457200" indent="-457200">
              <a:buFont typeface="Wingdings" pitchFamily="2" charset="2"/>
              <a:buChar char="§"/>
            </a:pPr>
            <a:r>
              <a:rPr lang="en-IN" sz="2000" b="1" dirty="0"/>
              <a:t>Exhaust Emissions</a:t>
            </a:r>
          </a:p>
          <a:p>
            <a:pPr marL="457200" indent="-457200">
              <a:buFont typeface="Wingdings" pitchFamily="2" charset="2"/>
              <a:buChar char="§"/>
            </a:pPr>
            <a:endParaRPr lang="en-US" sz="2000" b="1" dirty="0"/>
          </a:p>
          <a:p>
            <a:pPr marL="457200" indent="-457200">
              <a:buFont typeface="Wingdings" pitchFamily="2" charset="2"/>
              <a:buChar char="§"/>
            </a:pPr>
            <a:r>
              <a:rPr lang="en-IN" sz="2000" b="1" dirty="0"/>
              <a:t>Fuel Economy</a:t>
            </a:r>
            <a:endParaRPr lang="en-IN" sz="2000" dirty="0"/>
          </a:p>
        </p:txBody>
      </p:sp>
    </p:spTree>
    <p:extLst>
      <p:ext uri="{BB962C8B-B14F-4D97-AF65-F5344CB8AC3E}">
        <p14:creationId xmlns:p14="http://schemas.microsoft.com/office/powerpoint/2010/main" xmlns="" val="186068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4322</TotalTime>
  <Words>5013</Words>
  <Application>Microsoft Macintosh PowerPoint</Application>
  <PresentationFormat>On-screen Show (4:3)</PresentationFormat>
  <Paragraphs>1202</Paragraphs>
  <Slides>93</Slides>
  <Notes>90</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Slide 1</vt:lpstr>
      <vt:lpstr>Slide 2</vt:lpstr>
      <vt:lpstr>Slide 3</vt:lpstr>
      <vt:lpstr>Why do we need electronics in Automotives? </vt:lpstr>
      <vt:lpstr>Why do we need electronics in Automotives? </vt:lpstr>
      <vt:lpstr>Trends in automotive Vehicles</vt:lpstr>
      <vt:lpstr>Slide 7</vt:lpstr>
      <vt:lpstr>Slide 8</vt:lpstr>
      <vt:lpstr>Slide 9</vt:lpstr>
      <vt:lpstr>Slide 10</vt:lpstr>
      <vt:lpstr> Automotive Electronics System View  </vt:lpstr>
      <vt:lpstr>Slide 12</vt:lpstr>
      <vt:lpstr>automotive industry domain structure </vt:lpstr>
      <vt:lpstr>Electronics controls used in various car systems today</vt:lpstr>
      <vt:lpstr>Slide 15</vt:lpstr>
      <vt:lpstr>Slide 16</vt:lpstr>
      <vt:lpstr>Slide 17</vt:lpstr>
      <vt:lpstr>Slide 18</vt:lpstr>
      <vt:lpstr>Slide 19</vt:lpstr>
      <vt:lpstr>Slide 20</vt:lpstr>
      <vt:lpstr>Slide 21</vt:lpstr>
      <vt:lpstr>Slide 22</vt:lpstr>
      <vt:lpstr>Slide 23</vt:lpstr>
      <vt:lpstr>Vehicle Development Organization</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Dell</dc:creator>
  <cp:lastModifiedBy>Abhishek</cp:lastModifiedBy>
  <cp:revision>153</cp:revision>
  <dcterms:created xsi:type="dcterms:W3CDTF">2006-08-16T00:00:00Z</dcterms:created>
  <dcterms:modified xsi:type="dcterms:W3CDTF">2023-03-02T18:55:46Z</dcterms:modified>
</cp:coreProperties>
</file>